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1"/>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285" r:id="rId28"/>
    <p:sldId id="352" r:id="rId29"/>
    <p:sldId id="286" r:id="rId30"/>
    <p:sldId id="287" r:id="rId31"/>
    <p:sldId id="353" r:id="rId32"/>
    <p:sldId id="288" r:id="rId33"/>
    <p:sldId id="312" r:id="rId34"/>
    <p:sldId id="289" r:id="rId35"/>
    <p:sldId id="344" r:id="rId36"/>
    <p:sldId id="290" r:id="rId37"/>
    <p:sldId id="291" r:id="rId38"/>
    <p:sldId id="292" r:id="rId39"/>
    <p:sldId id="313" r:id="rId40"/>
    <p:sldId id="354" r:id="rId41"/>
    <p:sldId id="293" r:id="rId42"/>
    <p:sldId id="314" r:id="rId43"/>
    <p:sldId id="315" r:id="rId44"/>
    <p:sldId id="347" r:id="rId45"/>
    <p:sldId id="294" r:id="rId46"/>
    <p:sldId id="295" r:id="rId47"/>
    <p:sldId id="296" r:id="rId48"/>
    <p:sldId id="297" r:id="rId49"/>
    <p:sldId id="345" r:id="rId50"/>
    <p:sldId id="298" r:id="rId51"/>
    <p:sldId id="346" r:id="rId52"/>
    <p:sldId id="355" r:id="rId53"/>
    <p:sldId id="299" r:id="rId54"/>
    <p:sldId id="300" r:id="rId55"/>
    <p:sldId id="356" r:id="rId56"/>
    <p:sldId id="301" r:id="rId57"/>
    <p:sldId id="302" r:id="rId58"/>
    <p:sldId id="316" r:id="rId59"/>
    <p:sldId id="303" r:id="rId60"/>
    <p:sldId id="357" r:id="rId61"/>
    <p:sldId id="304" r:id="rId62"/>
    <p:sldId id="305" r:id="rId63"/>
    <p:sldId id="306" r:id="rId64"/>
    <p:sldId id="307" r:id="rId65"/>
    <p:sldId id="308" r:id="rId66"/>
    <p:sldId id="342" r:id="rId67"/>
    <p:sldId id="358" r:id="rId68"/>
    <p:sldId id="318" r:id="rId69"/>
    <p:sldId id="319" r:id="rId70"/>
    <p:sldId id="320" r:id="rId71"/>
    <p:sldId id="321" r:id="rId72"/>
    <p:sldId id="359" r:id="rId73"/>
    <p:sldId id="322" r:id="rId74"/>
    <p:sldId id="339" r:id="rId75"/>
    <p:sldId id="323" r:id="rId76"/>
    <p:sldId id="324" r:id="rId77"/>
    <p:sldId id="325" r:id="rId78"/>
    <p:sldId id="360" r:id="rId79"/>
    <p:sldId id="326" r:id="rId80"/>
    <p:sldId id="327" r:id="rId81"/>
    <p:sldId id="340" r:id="rId82"/>
    <p:sldId id="328" r:id="rId83"/>
    <p:sldId id="329" r:id="rId84"/>
    <p:sldId id="361" r:id="rId85"/>
    <p:sldId id="330" r:id="rId86"/>
    <p:sldId id="331" r:id="rId87"/>
    <p:sldId id="362" r:id="rId88"/>
    <p:sldId id="332" r:id="rId89"/>
    <p:sldId id="341" r:id="rId90"/>
    <p:sldId id="333" r:id="rId91"/>
    <p:sldId id="363" r:id="rId92"/>
    <p:sldId id="334" r:id="rId93"/>
    <p:sldId id="364" r:id="rId94"/>
    <p:sldId id="335" r:id="rId95"/>
    <p:sldId id="336" r:id="rId96"/>
    <p:sldId id="337"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425" r:id="rId158"/>
    <p:sldId id="426"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3" r:id="rId236"/>
    <p:sldId id="504" r:id="rId237"/>
    <p:sldId id="505" r:id="rId238"/>
    <p:sldId id="506" r:id="rId239"/>
    <p:sldId id="507" r:id="rId240"/>
    <p:sldId id="508" r:id="rId241"/>
    <p:sldId id="509" r:id="rId242"/>
    <p:sldId id="536"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 id="537" r:id="rId2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39" d="100"/>
          <a:sy n="139" d="100"/>
        </p:scale>
        <p:origin x="-126"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notesMaster" Target="notesMasters/notesMaster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12/29/2011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169</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170</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136</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12/29/2011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12/29/2011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12/29/2011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12/29/2011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21.wmf"/><Relationship Id="rId5" Type="http://schemas.openxmlformats.org/officeDocument/2006/relationships/image" Target="../media/image97.png"/><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21.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9.xml"/><Relationship Id="rId7" Type="http://schemas.openxmlformats.org/officeDocument/2006/relationships/image" Target="../media/image23.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2.wmf"/><Relationship Id="rId4" Type="http://schemas.openxmlformats.org/officeDocument/2006/relationships/oleObject" Target="../embeddings/oleObject3.bin"/><Relationship Id="rId9" Type="http://schemas.openxmlformats.org/officeDocument/2006/relationships/image" Target="../media/image24.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0.xml"/><Relationship Id="rId7" Type="http://schemas.openxmlformats.org/officeDocument/2006/relationships/image" Target="../media/image26.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27.wmf"/></Relationships>
</file>

<file path=ppt/slides/_rels/slide115.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81.xml"/><Relationship Id="rId7"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12.png"/><Relationship Id="rId5" Type="http://schemas.openxmlformats.org/officeDocument/2006/relationships/image" Target="../media/image29.wmf"/><Relationship Id="rId4" Type="http://schemas.openxmlformats.org/officeDocument/2006/relationships/oleObject" Target="../embeddings/oleObject10.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34.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18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44.wmf"/><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b="1" u="sng" dirty="0" err="1"/>
              <a:t>Untransposed</a:t>
            </a:r>
            <a:r>
              <a:rPr lang="en-US" sz="2600" b="1" u="sng"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in 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341607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600986"/>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on the feeder will provide the final voltage transformation to the customer’s load.</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can be applied depending on the load characteristics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15049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3" name="TextBox 2"/>
          <p:cNvSpPr txBox="1"/>
          <p:nvPr/>
        </p:nvSpPr>
        <p:spPr>
          <a:xfrm>
            <a:off x="5722690" y="1752600"/>
            <a:ext cx="3200400"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ye and delta source connections</a:t>
            </a:r>
            <a:endParaRPr lang="en-US" b="1" dirty="0" smtClean="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22727"/>
            <a:ext cx="5298942" cy="26110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487706"/>
            <a:ext cx="3238500" cy="3083416"/>
          </a:xfrm>
          <a:prstGeom prst="rect">
            <a:avLst/>
          </a:prstGeom>
        </p:spPr>
      </p:pic>
      <p:sp>
        <p:nvSpPr>
          <p:cNvPr id="7" name="TextBox 6"/>
          <p:cNvSpPr txBox="1"/>
          <p:nvPr/>
        </p:nvSpPr>
        <p:spPr>
          <a:xfrm>
            <a:off x="4274890" y="5007014"/>
            <a:ext cx="4648200" cy="1200329"/>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2.0: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line-neutral voltages in terms of the line-line voltages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2784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2"/>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10833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2"/>
                <a:stretch>
                  <a:fillRect l="-1009" t="-970" r="-937"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dirty="0"/>
          </a:p>
        </p:txBody>
      </p:sp>
    </p:spTree>
    <p:extLst>
      <p:ext uri="{BB962C8B-B14F-4D97-AF65-F5344CB8AC3E}">
        <p14:creationId xmlns:p14="http://schemas.microsoft.com/office/powerpoint/2010/main" val="33685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2285420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Figure 3.0 defines 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3"/>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grpSp>
        <p:nvGrpSpPr>
          <p:cNvPr id="12" name="Group 11"/>
          <p:cNvGrpSpPr/>
          <p:nvPr/>
        </p:nvGrpSpPr>
        <p:grpSpPr>
          <a:xfrm>
            <a:off x="381000" y="5486400"/>
            <a:ext cx="7543800" cy="914400"/>
            <a:chOff x="381000" y="5410200"/>
            <a:chExt cx="7543800" cy="914400"/>
          </a:xfrm>
        </p:grpSpPr>
        <mc:AlternateContent xmlns:mc="http://schemas.openxmlformats.org/markup-compatibility/2006" xmlns:a14="http://schemas.microsoft.com/office/drawing/2010/main">
          <mc:Choice Requires="a14">
            <p:sp>
              <p:nvSpPr>
                <p:cNvPr id="5" name="Rectangle 4"/>
                <p:cNvSpPr/>
                <p:nvPr/>
              </p:nvSpPr>
              <p:spPr>
                <a:xfrm>
                  <a:off x="381000" y="5410200"/>
                  <a:ext cx="7543800"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Step-Down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 and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by 30°</a:t>
                  </a:r>
                </a:p>
              </p:txBody>
            </p:sp>
          </mc:Choice>
          <mc:Fallback xmlns="">
            <p:sp>
              <p:nvSpPr>
                <p:cNvPr id="5" name="Rectangle 4"/>
                <p:cNvSpPr>
                  <a:spLocks noRot="1" noChangeAspect="1" noMove="1" noResize="1" noEditPoints="1" noAdjustHandles="1" noChangeArrowheads="1" noChangeShapeType="1" noTextEdit="1"/>
                </p:cNvSpPr>
                <p:nvPr/>
              </p:nvSpPr>
              <p:spPr>
                <a:xfrm>
                  <a:off x="381000" y="5410200"/>
                  <a:ext cx="7543800" cy="400110"/>
                </a:xfrm>
                <a:prstGeom prst="rect">
                  <a:avLst/>
                </a:prstGeom>
                <a:blipFill rotWithShape="1">
                  <a:blip r:embed="rId4"/>
                  <a:stretch>
                    <a:fillRect l="-728" t="-7576" r="-728"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924490"/>
                  <a:ext cx="7374759"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Step-Up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 and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by 30°</a:t>
                  </a:r>
                </a:p>
              </p:txBody>
            </p:sp>
          </mc:Choice>
          <mc:Fallback xmlns="">
            <p:sp>
              <p:nvSpPr>
                <p:cNvPr id="8" name="Rectangle 7"/>
                <p:cNvSpPr>
                  <a:spLocks noRot="1" noChangeAspect="1" noMove="1" noResize="1" noEditPoints="1" noAdjustHandles="1" noChangeArrowheads="1" noChangeShapeType="1" noTextEdit="1"/>
                </p:cNvSpPr>
                <p:nvPr/>
              </p:nvSpPr>
              <p:spPr>
                <a:xfrm>
                  <a:off x="381000" y="5924490"/>
                  <a:ext cx="7374759" cy="400110"/>
                </a:xfrm>
                <a:prstGeom prst="rect">
                  <a:avLst/>
                </a:prstGeom>
                <a:blipFill rotWithShape="1">
                  <a:blip r:embed="rId5"/>
                  <a:stretch>
                    <a:fillRect l="-744" t="-7576" b="-25758"/>
                  </a:stretch>
                </a:blipFill>
              </p:spPr>
              <p:txBody>
                <a:bodyPr/>
                <a:lstStyle/>
                <a:p>
                  <a:r>
                    <a:rPr lang="en-US">
                      <a:noFill/>
                    </a:rPr>
                    <a:t> </a:t>
                  </a:r>
                </a:p>
              </p:txBody>
            </p:sp>
          </mc:Fallback>
        </mc:AlternateContent>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10" name="TextBox 9"/>
          <p:cNvSpPr txBox="1"/>
          <p:nvPr/>
        </p:nvSpPr>
        <p:spPr>
          <a:xfrm>
            <a:off x="6629400" y="2876490"/>
            <a:ext cx="1671083"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296096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3"/>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Banks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12301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35052123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3"/>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109</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599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a:t>
            </a:r>
            <a:r>
              <a:rPr lang="en-US" sz="2400" dirty="0" err="1" smtClean="0">
                <a:latin typeface="Times New Roman" pitchFamily="18" charset="0"/>
                <a:cs typeface="Times New Roman" pitchFamily="18" charset="0"/>
              </a:rPr>
              <a:t>untransposed</a:t>
            </a:r>
            <a:r>
              <a:rPr lang="en-US" sz="2400" dirty="0" smtClean="0">
                <a:latin typeface="Times New Roman" pitchFamily="18" charset="0"/>
                <a:cs typeface="Times New Roman" pitchFamily="18" charset="0"/>
              </a:rPr>
              <a:t>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29043870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3"/>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2676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m:t>
                    </m:r>
                    <m:r>
                      <a:rPr lang="en-US" sz="2400" i="1" baseline="-25000" dirty="0">
                        <a:latin typeface="Cambria Math"/>
                      </a:rPr>
                      <m:t>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m:t>
                    </m:r>
                    <m:r>
                      <a:rPr lang="en-US" sz="2400" i="1" baseline="-25000" dirty="0">
                        <a:latin typeface="Cambria Math"/>
                      </a:rPr>
                      <m:t>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m:t>
                    </m:r>
                    <m:r>
                      <a:rPr lang="en-US" sz="2400" i="1" baseline="-25000" dirty="0">
                        <a:latin typeface="Cambria Math"/>
                      </a:rPr>
                      <m:t>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3"/>
                <a:stretch>
                  <a:fillRect l="-990" t="-3101" b="-7364"/>
                </a:stretch>
              </a:blipFill>
            </p:spPr>
            <p:txBody>
              <a:bodyPr/>
              <a:lstStyle/>
              <a:p>
                <a:r>
                  <a:rPr lang="en-US">
                    <a:noFill/>
                  </a:rPr>
                  <a:t> </a:t>
                </a:r>
              </a:p>
            </p:txBody>
          </p:sp>
        </mc:Fallback>
      </mc:AlternateContent>
      <p:grpSp>
        <p:nvGrpSpPr>
          <p:cNvPr id="5" name="Group 4"/>
          <p:cNvGrpSpPr/>
          <p:nvPr/>
        </p:nvGrpSpPr>
        <p:grpSpPr>
          <a:xfrm>
            <a:off x="76200" y="3460750"/>
            <a:ext cx="8991600" cy="2711450"/>
            <a:chOff x="152400" y="3962400"/>
            <a:chExt cx="8610600" cy="2711450"/>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sp>
            <p:nvSpPr>
              <p:cNvPr id="30" name="Arc 10"/>
              <p:cNvSpPr>
                <a:spLocks noChangeAspect="1"/>
              </p:cNvSpPr>
              <p:nvPr/>
            </p:nvSpPr>
            <p:spPr bwMode="auto">
              <a:xfrm rot="477705">
                <a:off x="870" y="2725"/>
                <a:ext cx="173" cy="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sp>
            <p:nvSpPr>
              <p:cNvPr id="23" name="Arc 18"/>
              <p:cNvSpPr>
                <a:spLocks noChangeAspect="1"/>
              </p:cNvSpPr>
              <p:nvPr/>
            </p:nvSpPr>
            <p:spPr bwMode="auto">
              <a:xfrm rot="477705">
                <a:off x="3264" y="1248"/>
                <a:ext cx="288"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9"/>
            <p:cNvGrpSpPr>
              <a:grpSpLocks noChangeAspect="1"/>
            </p:cNvGrpSpPr>
            <p:nvPr/>
          </p:nvGrpSpPr>
          <p:grpSpPr bwMode="auto">
            <a:xfrm>
              <a:off x="6934200" y="4343400"/>
              <a:ext cx="1828800" cy="1371600"/>
              <a:chOff x="4608" y="1200"/>
              <a:chExt cx="1152" cy="864"/>
            </a:xfrm>
          </p:grpSpPr>
          <p:sp>
            <p:nvSpPr>
              <p:cNvPr id="15" name="Line 20"/>
              <p:cNvSpPr>
                <a:spLocks noChangeAspect="1" noChangeShapeType="1"/>
              </p:cNvSpPr>
              <p:nvPr/>
            </p:nvSpPr>
            <p:spPr bwMode="auto">
              <a:xfrm flipV="1">
                <a:off x="4608" y="15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21"/>
              <p:cNvSpPr txBox="1">
                <a:spLocks noChangeAspect="1" noChangeArrowheads="1"/>
              </p:cNvSpPr>
              <p:nvPr/>
            </p:nvSpPr>
            <p:spPr bwMode="auto">
              <a:xfrm>
                <a:off x="4715" y="1200"/>
                <a:ext cx="10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gr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sp>
          <p:nvSpPr>
            <p:cNvPr id="14" name="Text Box 26"/>
            <p:cNvSpPr txBox="1">
              <a:spLocks noChangeArrowheads="1"/>
            </p:cNvSpPr>
            <p:nvPr/>
          </p:nvSpPr>
          <p:spPr bwMode="auto">
            <a:xfrm>
              <a:off x="288925" y="6399213"/>
              <a:ext cx="7940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dirty="0">
                  <a:latin typeface="Times New Roman" pitchFamily="18" charset="0"/>
                </a:rPr>
                <a:t>Fig: Three sets of balanced </a:t>
              </a:r>
              <a:r>
                <a:rPr lang="en-US" sz="1200" dirty="0" err="1">
                  <a:latin typeface="Times New Roman" pitchFamily="18" charset="0"/>
                </a:rPr>
                <a:t>phasors</a:t>
              </a:r>
              <a:r>
                <a:rPr lang="en-US" sz="1200" dirty="0">
                  <a:latin typeface="Times New Roman" pitchFamily="18" charset="0"/>
                </a:rPr>
                <a:t> which are the symmetrical components of three unbalanced </a:t>
              </a:r>
              <a:r>
                <a:rPr lang="en-US" sz="1200" dirty="0" err="1">
                  <a:latin typeface="Times New Roman" pitchFamily="18" charset="0"/>
                </a:rPr>
                <a:t>phasors</a:t>
              </a:r>
              <a:endParaRPr lang="en-US" sz="1200" dirty="0">
                <a:latin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32" name="TextBox 3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799138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263"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264"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265"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113</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805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310"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311"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312"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313"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114</a:t>
            </a:fld>
            <a:endParaRPr lang="en-US"/>
          </a:p>
        </p:txBody>
      </p:sp>
      <p:sp>
        <p:nvSpPr>
          <p:cNvPr id="14" name="TextBox 13"/>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88720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288"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xmlns="">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6"/>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289" name="Equation" r:id="rId7" imgW="2844720" imgH="2374560" progId="Equation.DSMT4">
                  <p:embed/>
                </p:oleObj>
              </mc:Choice>
              <mc:Fallback>
                <p:oleObj name="Equation" r:id="rId7" imgW="2844720" imgH="2374560" progId="Equation.DSMT4">
                  <p:embed/>
                  <p:pic>
                    <p:nvPicPr>
                      <p:cNvPr id="0" name=""/>
                      <p:cNvPicPr>
                        <a:picLocks noChangeAspect="1" noChangeArrowheads="1"/>
                      </p:cNvPicPr>
                      <p:nvPr/>
                    </p:nvPicPr>
                    <p:blipFill>
                      <a:blip r:embed="rId8"/>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115</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591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16684" y="1483072"/>
            <a:ext cx="8534400" cy="489364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p>
          <a:p>
            <a:pPr marL="342900" lvl="2" indent="-342900">
              <a:buFont typeface="Arial" pitchFamily="34" charset="0"/>
              <a:buChar char="•"/>
            </a:pPr>
            <a:endParaRPr lang="en-US" sz="1100" dirty="0" smtClean="0"/>
          </a:p>
          <a:p>
            <a:pPr marL="342900" lvl="2" indent="-342900">
              <a:buFont typeface="Arial" pitchFamily="34" charset="0"/>
              <a:buChar char="•"/>
            </a:pPr>
            <a:endParaRPr lang="en-US" sz="1100" dirty="0" smtClean="0"/>
          </a:p>
          <a:p>
            <a:pPr marL="0" lvl="3"/>
            <a:r>
              <a:rPr lang="en-US" sz="2400" dirty="0" smtClean="0">
                <a:latin typeface="Times New Roman" pitchFamily="18" charset="0"/>
                <a:cs typeface="Times New Roman" pitchFamily="18" charset="0"/>
              </a:rPr>
              <a:t>1. The </a:t>
            </a:r>
            <a:r>
              <a:rPr lang="en-US" sz="2400" dirty="0">
                <a:latin typeface="Times New Roman" pitchFamily="18" charset="0"/>
                <a:cs typeface="Times New Roman" pitchFamily="18" charset="0"/>
              </a:rPr>
              <a:t>Delta-Grounded Wye Step Down Connection</a:t>
            </a: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in a distribution substation serving a four-wire wye feeder </a:t>
            </a:r>
            <a:r>
              <a:rPr lang="en-US" sz="2000" dirty="0" smtClean="0">
                <a:latin typeface="Times New Roman" pitchFamily="18" charset="0"/>
                <a:cs typeface="Times New Roman" pitchFamily="18" charset="0"/>
              </a:rPr>
              <a:t>system.</a:t>
            </a:r>
            <a:endParaRPr lang="en-US" sz="20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Another </a:t>
            </a:r>
            <a:r>
              <a:rPr lang="en-US" sz="2000" dirty="0">
                <a:latin typeface="Times New Roman" pitchFamily="18" charset="0"/>
                <a:cs typeface="Times New Roman" pitchFamily="18" charset="0"/>
              </a:rPr>
              <a:t>application is to provide service to a load that is primarily single-phase, since three single-phase circuits are </a:t>
            </a:r>
            <a:r>
              <a:rPr lang="en-US" sz="2000" dirty="0" smtClean="0">
                <a:latin typeface="Times New Roman" pitchFamily="18" charset="0"/>
                <a:cs typeface="Times New Roman" pitchFamily="18" charset="0"/>
              </a:rPr>
              <a:t>available.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4"/>
            <a:endParaRPr lang="en-US" sz="2400" b="1" u="sng" dirty="0" smtClean="0">
              <a:latin typeface="Times New Roman" pitchFamily="18" charset="0"/>
              <a:cs typeface="Times New Roman" pitchFamily="18" charset="0"/>
            </a:endParaRPr>
          </a:p>
          <a:p>
            <a:pPr marL="0" lvl="3"/>
            <a:r>
              <a:rPr lang="en-US" sz="2400" dirty="0" smtClean="0">
                <a:latin typeface="Times New Roman" pitchFamily="18" charset="0"/>
                <a:cs typeface="Times New Roman" pitchFamily="18" charset="0"/>
              </a:rPr>
              <a:t>2. The Ungrounded </a:t>
            </a:r>
            <a:r>
              <a:rPr lang="en-US" sz="2400" dirty="0">
                <a:latin typeface="Times New Roman" pitchFamily="18" charset="0"/>
                <a:cs typeface="Times New Roman" pitchFamily="18" charset="0"/>
              </a:rPr>
              <a:t>Wye </a:t>
            </a:r>
            <a:r>
              <a:rPr lang="en-US" sz="2400" dirty="0" smtClean="0">
                <a:latin typeface="Times New Roman" pitchFamily="18" charset="0"/>
                <a:cs typeface="Times New Roman" pitchFamily="18" charset="0"/>
              </a:rPr>
              <a:t>Delta Connection</a:t>
            </a:r>
            <a:endParaRPr lang="en-US" sz="24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a:t>
            </a:r>
            <a:r>
              <a:rPr lang="en-US" sz="2000" dirty="0" smtClean="0">
                <a:latin typeface="Times New Roman" pitchFamily="18" charset="0"/>
                <a:cs typeface="Times New Roman" pitchFamily="18" charset="0"/>
              </a:rPr>
              <a:t>to provide service to a combination of single-phase “lighting” load and three-phase “power” load such as an induction motor. </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26306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04800" y="1600200"/>
            <a:ext cx="8458200" cy="4647426"/>
          </a:xfrm>
          <a:prstGeom prst="rect">
            <a:avLst/>
          </a:prstGeom>
          <a:noFill/>
        </p:spPr>
        <p:txBody>
          <a:bodyPr wrap="square" rtlCol="0">
            <a:spAutoFit/>
          </a:bodyPr>
          <a:lstStyle/>
          <a:p>
            <a:pPr marL="457200" lvl="4"/>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3. The Grounded Wye-Grounded Wye Connection</a:t>
            </a:r>
          </a:p>
          <a:p>
            <a:pPr marL="800100" lvl="1" indent="-342900">
              <a:buFont typeface="Wingdings" pitchFamily="2" charset="2"/>
              <a:buChar char="Ø"/>
            </a:pPr>
            <a:r>
              <a:rPr lang="en-US" sz="2000" dirty="0" smtClean="0">
                <a:latin typeface="Times New Roman" pitchFamily="18" charset="0"/>
                <a:cs typeface="Times New Roman" pitchFamily="18" charset="0"/>
              </a:rPr>
              <a:t>Primarily used to supply single-phase and three-phase loads on four-wire </a:t>
            </a:r>
            <a:r>
              <a:rPr lang="en-US" sz="2000" dirty="0" err="1" smtClean="0">
                <a:latin typeface="Times New Roman" pitchFamily="18" charset="0"/>
                <a:cs typeface="Times New Roman" pitchFamily="18" charset="0"/>
              </a:rPr>
              <a:t>multigrounded</a:t>
            </a:r>
            <a:r>
              <a:rPr lang="en-US" sz="2000" dirty="0" smtClean="0">
                <a:latin typeface="Times New Roman" pitchFamily="18" charset="0"/>
                <a:cs typeface="Times New Roman" pitchFamily="18" charset="0"/>
              </a:rPr>
              <a:t> systems.</a:t>
            </a:r>
          </a:p>
          <a:p>
            <a:pPr lvl="1"/>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4. The </a:t>
            </a:r>
            <a:r>
              <a:rPr lang="en-US" sz="2400" dirty="0">
                <a:latin typeface="Times New Roman" pitchFamily="18" charset="0"/>
                <a:cs typeface="Times New Roman" pitchFamily="18" charset="0"/>
              </a:rPr>
              <a:t>Delta-Delta  </a:t>
            </a:r>
            <a:r>
              <a:rPr lang="en-US" sz="2400" dirty="0" smtClean="0">
                <a:latin typeface="Times New Roman" pitchFamily="18" charset="0"/>
                <a:cs typeface="Times New Roman" pitchFamily="18" charset="0"/>
              </a:rPr>
              <a:t>Connection</a:t>
            </a:r>
          </a:p>
          <a:p>
            <a:pPr marL="800100" lvl="1" indent="-342900">
              <a:buFont typeface="Wingdings" pitchFamily="2" charset="2"/>
              <a:buChar char="Ø"/>
            </a:pPr>
            <a:r>
              <a:rPr lang="en-US" sz="2000" dirty="0">
                <a:latin typeface="Times New Roman" pitchFamily="18" charset="0"/>
                <a:cs typeface="Times New Roman" pitchFamily="18" charset="0"/>
              </a:rPr>
              <a:t>Primarily used </a:t>
            </a:r>
            <a:r>
              <a:rPr lang="en-US" sz="2000" dirty="0" smtClean="0">
                <a:latin typeface="Times New Roman" pitchFamily="18" charset="0"/>
                <a:cs typeface="Times New Roman" pitchFamily="18" charset="0"/>
              </a:rPr>
              <a:t>on three-wire delta systems to provide service to a three-phase load or a combination of three-phase and single-phase loads.</a:t>
            </a: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5. Open </a:t>
            </a:r>
            <a:r>
              <a:rPr lang="en-US" sz="2400" dirty="0">
                <a:latin typeface="Times New Roman" pitchFamily="18" charset="0"/>
                <a:cs typeface="Times New Roman" pitchFamily="18" charset="0"/>
              </a:rPr>
              <a:t>Wye-Open </a:t>
            </a:r>
            <a:r>
              <a:rPr lang="en-US" sz="2400" dirty="0" smtClean="0">
                <a:latin typeface="Times New Roman" pitchFamily="18" charset="0"/>
                <a:cs typeface="Times New Roman" pitchFamily="18" charset="0"/>
              </a:rPr>
              <a:t>Delta</a:t>
            </a:r>
          </a:p>
          <a:p>
            <a:pPr marL="800100" lvl="1" indent="-342900">
              <a:buFont typeface="Wingdings" pitchFamily="2" charset="2"/>
              <a:buChar char="Ø"/>
            </a:pPr>
            <a:r>
              <a:rPr lang="en-US" sz="2000" dirty="0" smtClean="0">
                <a:latin typeface="Times New Roman" pitchFamily="18" charset="0"/>
                <a:cs typeface="Times New Roman" pitchFamily="18" charset="0"/>
              </a:rPr>
              <a:t>Another connection used to supply a combination of single-phase and three-phase loads. Commonly used when the three-phase load is small compared to the single-phase load.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41900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39739941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3646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reactances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5" name="TextBox 4"/>
          <p:cNvSpPr txBox="1"/>
          <p:nvPr/>
        </p:nvSpPr>
        <p:spPr>
          <a:xfrm>
            <a:off x="5638800" y="6229290"/>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171434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95328"/>
                <a:ext cx="8382000" cy="392447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4.0,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(13)</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(12)</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2095328"/>
                <a:ext cx="8382000" cy="3924472"/>
              </a:xfrm>
              <a:prstGeom prst="rect">
                <a:avLst/>
              </a:prstGeom>
              <a:blipFill rotWithShape="1">
                <a:blip r:embed="rId3"/>
                <a:stretch>
                  <a:fillRect l="-1091" t="-1242" r="-73" b="-170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051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3"/>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341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xmlns:a14="http://schemas.microsoft.com/office/drawing/2010/main">
          <mc:Choice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3"/>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xmlns:a14="http://schemas.microsoft.com/office/drawing/2010/main">
            <mc:Choice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123</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60253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3"/>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60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4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3"/>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87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i="1" dirty="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3"/>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282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3"/>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052150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2"/>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129</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039522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170099"/>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smtClean="0">
                <a:latin typeface="Times New Roman" pitchFamily="18" charset="0"/>
                <a:cs typeface="Times New Roman" pitchFamily="18" charset="0"/>
              </a:rPr>
              <a:t>Inductive reactance will be at a frequency of 60 Hz.</a:t>
            </a:r>
          </a:p>
          <a:p>
            <a:pPr marL="800100" lvl="1" indent="-342900">
              <a:buFont typeface="Wingdings" pitchFamily="2" charset="2"/>
              <a:buChar char="Ø"/>
            </a:pPr>
            <a:r>
              <a:rPr lang="en-US" sz="2000" dirty="0" smtClean="0">
                <a:latin typeface="Times New Roman" pitchFamily="18" charset="0"/>
                <a:cs typeface="Times New Roman" pitchFamily="18" charset="0"/>
              </a:rPr>
              <a:t>Length of the conductor is one mile.</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624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2"/>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131</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9700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3"/>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967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5.0 shows the currents of the delta-grounded wye step down connection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5" name="TextBox 4"/>
          <p:cNvSpPr txBox="1"/>
          <p:nvPr/>
        </p:nvSpPr>
        <p:spPr>
          <a:xfrm>
            <a:off x="990600" y="57912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133</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2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3"/>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3"/>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92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2633008"/>
            <a:ext cx="8458200" cy="193899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equations derived here were for the step down connection.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the step up connection will be the same, except the connection between the transformer windings will be different, as will be the definition of the generalized matrices.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830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137</a:t>
            </a:fld>
            <a:endParaRPr lang="en-US"/>
          </a:p>
        </p:txBody>
      </p:sp>
    </p:spTree>
    <p:extLst>
      <p:ext uri="{BB962C8B-B14F-4D97-AF65-F5344CB8AC3E}">
        <p14:creationId xmlns:p14="http://schemas.microsoft.com/office/powerpoint/2010/main" val="11817825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138</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5" name="TextBox 4"/>
          <p:cNvSpPr txBox="1"/>
          <p:nvPr/>
        </p:nvSpPr>
        <p:spPr>
          <a:xfrm>
            <a:off x="6477000" y="5939135"/>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Figure 6.0</a:t>
            </a:r>
            <a:endParaRPr lang="en-US" sz="24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139</a:t>
            </a:fld>
            <a:endParaRPr lang="en-US"/>
          </a:p>
        </p:txBody>
      </p:sp>
      <p:sp>
        <p:nvSpPr>
          <p:cNvPr id="9" name="TextBox 8"/>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3" name="TextBox 2"/>
          <p:cNvSpPr txBox="1"/>
          <p:nvPr/>
        </p:nvSpPr>
        <p:spPr>
          <a:xfrm>
            <a:off x="762000" y="55626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grpSp>
        <p:nvGrpSpPr>
          <p:cNvPr id="5" name="Group 4"/>
          <p:cNvGrpSpPr/>
          <p:nvPr/>
        </p:nvGrpSpPr>
        <p:grpSpPr>
          <a:xfrm>
            <a:off x="2133600" y="1600200"/>
            <a:ext cx="6147364" cy="2133600"/>
            <a:chOff x="-291130" y="300831"/>
            <a:chExt cx="7835714" cy="2759076"/>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30" y="300831"/>
              <a:ext cx="4658765" cy="2759076"/>
            </a:xfrm>
            <a:prstGeom prst="rect">
              <a:avLst/>
            </a:prstGeom>
          </p:spPr>
        </p:pic>
        <p:sp>
          <p:nvSpPr>
            <p:cNvPr id="7" name="TextBox 6"/>
            <p:cNvSpPr txBox="1"/>
            <p:nvPr/>
          </p:nvSpPr>
          <p:spPr>
            <a:xfrm>
              <a:off x="4953784" y="1132680"/>
              <a:ext cx="2590800" cy="452728"/>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140</a:t>
            </a:fld>
            <a:endParaRPr lang="en-US"/>
          </a:p>
        </p:txBody>
      </p:sp>
      <p:sp>
        <p:nvSpPr>
          <p:cNvPr id="11" name="TextBox 10"/>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(48)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xmlns:a14="http://schemas.microsoft.com/office/drawing/2010/main">
          <mc:Choice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145</a:t>
            </a:fld>
            <a:endParaRPr lang="en-US"/>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(60)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148</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a:t>
                </a:r>
                <a:r>
                  <a:rPr lang="en-US" sz="2000" dirty="0" smtClean="0">
                    <a:latin typeface="Times New Roman" pitchFamily="18" charset="0"/>
                    <a:cs typeface="Times New Roman" pitchFamily="18" charset="0"/>
                  </a:rPr>
                  <a:t>KCL)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3"/>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(65)</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151</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xmlns:a14="http://schemas.microsoft.com/office/drawing/2010/main">
          <mc:Choice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154</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8" name="TextBox 7"/>
          <p:cNvSpPr txBox="1"/>
          <p:nvPr/>
        </p:nvSpPr>
        <p:spPr>
          <a:xfrm>
            <a:off x="4000499" y="6143342"/>
            <a:ext cx="140970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156</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8.0,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(79)</a:t>
                </a:r>
                <a:endParaRPr lang="en-US" sz="20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5" name="TextBox 4"/>
          <p:cNvSpPr txBox="1"/>
          <p:nvPr/>
        </p:nvSpPr>
        <p:spPr>
          <a:xfrm>
            <a:off x="457200" y="5257800"/>
            <a:ext cx="1438712"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xmlns:a14="http://schemas.microsoft.com/office/drawing/2010/main">
        <mc:Choice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160</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162</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8" name="TextBox 7"/>
          <p:cNvSpPr txBox="1"/>
          <p:nvPr/>
        </p:nvSpPr>
        <p:spPr>
          <a:xfrm>
            <a:off x="2133600" y="5967680"/>
            <a:ext cx="1981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164</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4"/>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	into our “hat” impedances (</a:t>
            </a:r>
            <a:r>
              <a:rPr lang="en-US" sz="2400" dirty="0" err="1">
                <a:latin typeface="Times New Roman" pitchFamily="18" charset="0"/>
                <a:cs typeface="Times New Roman" pitchFamily="18" charset="0"/>
              </a:rPr>
              <a:t>E</a:t>
            </a:r>
            <a:r>
              <a:rPr lang="en-US" sz="2400" dirty="0" err="1" smtClean="0">
                <a:latin typeface="Times New Roman" pitchFamily="18" charset="0"/>
                <a:cs typeface="Times New Roman" pitchFamily="18" charset="0"/>
              </a:rPr>
              <a:t>q’s</a:t>
            </a:r>
            <a:r>
              <a:rPr lang="en-US" sz="2400" dirty="0" smtClean="0">
                <a:latin typeface="Times New Roman" pitchFamily="18" charset="0"/>
                <a:cs typeface="Times New Roman" pitchFamily="18" charset="0"/>
              </a:rPr>
              <a:t> 11 and 12) </a:t>
            </a:r>
          </a:p>
          <a:p>
            <a:r>
              <a:rPr lang="en-US" sz="2400" dirty="0" smtClean="0">
                <a:latin typeface="Times New Roman" pitchFamily="18" charset="0"/>
                <a:cs typeface="Times New Roman" pitchFamily="18" charset="0"/>
              </a:rPr>
              <a:t>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179</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b="1" u="sng"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(128)</a:t>
                </a:r>
                <a:endParaRPr lang="en-US" sz="20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180</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181</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5" name="TextBox 4"/>
          <p:cNvSpPr txBox="1"/>
          <p:nvPr/>
        </p:nvSpPr>
        <p:spPr>
          <a:xfrm>
            <a:off x="1676400" y="5792048"/>
            <a:ext cx="1479958"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6" name="Rectangle 5"/>
          <p:cNvSpPr/>
          <p:nvPr/>
        </p:nvSpPr>
        <p:spPr>
          <a:xfrm>
            <a:off x="533400" y="1905000"/>
            <a:ext cx="2851558"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10.0 shows the open wye-open delta connection and the primary and secondary positive sequence voltage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(130)</a:t>
                </a:r>
              </a:p>
              <a:p>
                <a:pPr marL="0" lvl="2" algn="ctr"/>
                <a:endParaRPr lang="en-US" sz="20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881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a:t>
            </a: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therefore,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190</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(152)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193</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spTree>
    <p:extLst>
      <p:ext uri="{BB962C8B-B14F-4D97-AF65-F5344CB8AC3E}">
        <p14:creationId xmlns:p14="http://schemas.microsoft.com/office/powerpoint/2010/main" val="411894196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98598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11.0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457200" lvl="3"/>
            <a:r>
              <a:rPr lang="en-US" sz="2000" dirty="0" smtClean="0">
                <a:latin typeface="Times New Roman" pitchFamily="18" charset="0"/>
                <a:cs typeface="Times New Roman" pitchFamily="18" charset="0"/>
              </a:rPr>
              <a:t>Figure 11.0</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9659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p:txBody>
      </p:sp>
      <p:sp>
        <p:nvSpPr>
          <p:cNvPr id="5" name="Rectangle 4"/>
          <p:cNvSpPr/>
          <p:nvPr/>
        </p:nvSpPr>
        <p:spPr>
          <a:xfrm>
            <a:off x="457199" y="2819400"/>
            <a:ext cx="8229601" cy="3939540"/>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Figure </a:t>
            </a:r>
            <a:r>
              <a:rPr lang="en-US" sz="2400" dirty="0" smtClean="0">
                <a:latin typeface="Times New Roman" pitchFamily="18" charset="0"/>
                <a:cs typeface="Times New Roman" pitchFamily="18" charset="0"/>
              </a:rPr>
              <a:t>12.0.</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a:p>
            <a:pPr marL="0" lvl="2"/>
            <a:r>
              <a:rPr lang="en-US" b="1"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98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Figure 11.0,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3"/>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3234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a:t>
            </a:r>
            <a:r>
              <a:rPr lang="en-US" dirty="0" smtClean="0"/>
              <a:t>Test Systems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xmlns:a14="http://schemas.microsoft.com/office/drawing/2010/main">
          <mc:Choice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3"/>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197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3"/>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11460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spTree>
    <p:extLst>
      <p:ext uri="{BB962C8B-B14F-4D97-AF65-F5344CB8AC3E}">
        <p14:creationId xmlns:p14="http://schemas.microsoft.com/office/powerpoint/2010/main" val="9110652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 tapped 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spTree>
    <p:extLst>
      <p:ext uri="{BB962C8B-B14F-4D97-AF65-F5344CB8AC3E}">
        <p14:creationId xmlns:p14="http://schemas.microsoft.com/office/powerpoint/2010/main" val="42495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first is as shown in 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smtClean="0"/>
          </a:p>
          <a:p>
            <a:pPr marL="0" lvl="2"/>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center </a:t>
            </a:r>
            <a:r>
              <a:rPr lang="en-US" sz="2000" dirty="0" smtClean="0">
                <a:latin typeface="Times New Roman" pitchFamily="18" charset="0"/>
                <a:cs typeface="Times New Roman" pitchFamily="18" charset="0"/>
              </a:rPr>
              <a:t>tapped. 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spTree>
    <p:extLst>
      <p:ext uri="{BB962C8B-B14F-4D97-AF65-F5344CB8AC3E}">
        <p14:creationId xmlns:p14="http://schemas.microsoft.com/office/powerpoint/2010/main" val="32516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955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second type is as shown in Figure </a:t>
            </a:r>
            <a:r>
              <a:rPr lang="en-US" sz="2400" dirty="0" smtClean="0">
                <a:latin typeface="Times New Roman" pitchFamily="18" charset="0"/>
                <a:cs typeface="Times New Roman" pitchFamily="18" charset="0"/>
              </a:rPr>
              <a:t>14.0.</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14.0</a:t>
            </a: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333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535531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model of the center-tapped transformer of Figure 13.0 and 14.0 is shown in Figure 15.0.</a:t>
            </a:r>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r>
              <a:rPr lang="en-US" sz="2000" dirty="0" smtClean="0">
                <a:latin typeface="Times New Roman" pitchFamily="18" charset="0"/>
                <a:cs typeface="Times New Roman" pitchFamily="18" charset="0"/>
              </a:rPr>
              <a:t>Figure 15.0</a:t>
            </a: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can either represent the model of the center tapped transformer of Figure 13.0 or the two secondary windings connected in series of Figure 14.0.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105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3"/>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11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3"/>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10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b="1" u="sng"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spTree>
    <p:extLst>
      <p:ext uri="{BB962C8B-B14F-4D97-AF65-F5344CB8AC3E}">
        <p14:creationId xmlns:p14="http://schemas.microsoft.com/office/powerpoint/2010/main" val="4135928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3"/>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7268103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Figure 13.0,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3"/>
                <a:stretch>
                  <a:fillRect l="-990" r="-305"/>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772842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3"/>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406348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2"/>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651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2"/>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3"/>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026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3"/>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16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3"/>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097908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3"/>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951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(173)</a:t>
                </a:r>
                <a:endParaRPr lang="en-US" sz="2000" dirty="0">
                  <a:latin typeface="Times New Roman" pitchFamily="18" charset="0"/>
                  <a:cs typeface="Times New Roman" pitchFamily="18" charset="0"/>
                </a:endParaRPr>
              </a:p>
              <a:p>
                <a:pPr marL="0" lvl="2" algn="just"/>
                <a:endParaRPr lang="en-US" sz="24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2"/>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662900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xmlns:a14="http://schemas.microsoft.com/office/drawing/2010/main">
          <mc:Choice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467355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b="1" u="sng" dirty="0"/>
              <a:t>Center-Tapped Transformer Serving Loads through a Triplex </a:t>
            </a:r>
            <a:r>
              <a:rPr lang="en-US" sz="2400" b="1" u="sng"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219</a:t>
            </a:fld>
            <a:endParaRPr lang="en-US"/>
          </a:p>
        </p:txBody>
      </p:sp>
    </p:spTree>
    <p:extLst>
      <p:ext uri="{BB962C8B-B14F-4D97-AF65-F5344CB8AC3E}">
        <p14:creationId xmlns:p14="http://schemas.microsoft.com/office/powerpoint/2010/main" val="2347281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3"/>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678204"/>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16.0 shows 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r>
              <a:rPr lang="en-US" sz="2000" dirty="0" smtClean="0">
                <a:latin typeface="Times New Roman" pitchFamily="18" charset="0"/>
                <a:cs typeface="Times New Roman" pitchFamily="18" charset="0"/>
              </a:rPr>
              <a:t>Figure 16.0</a:t>
            </a:r>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220</a:t>
            </a:fld>
            <a:endParaRPr lang="en-US"/>
          </a:p>
        </p:txBody>
      </p:sp>
    </p:spTree>
    <p:extLst>
      <p:ext uri="{BB962C8B-B14F-4D97-AF65-F5344CB8AC3E}">
        <p14:creationId xmlns:p14="http://schemas.microsoft.com/office/powerpoint/2010/main" val="24680017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un-insulated neutral conductor is as shown in Figure </a:t>
            </a:r>
            <a:r>
              <a:rPr lang="en-US" sz="2000" dirty="0" smtClean="0">
                <a:latin typeface="Times New Roman" pitchFamily="18" charset="0"/>
                <a:cs typeface="Times New Roman" pitchFamily="18" charset="0"/>
              </a:rPr>
              <a:t>17.0.]</a:t>
            </a:r>
          </a:p>
        </p:txBody>
      </p:sp>
      <p:sp>
        <p:nvSpPr>
          <p:cNvPr id="8" name="TextBox 7"/>
          <p:cNvSpPr txBox="1"/>
          <p:nvPr/>
        </p:nvSpPr>
        <p:spPr>
          <a:xfrm>
            <a:off x="7010400" y="27432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17.0</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221</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36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secondary voltage equation in the matrix form is:</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3"/>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356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2"/>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223</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209077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endParaRPr lang="en-US" sz="28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3"/>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224</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2799988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Figure 16.0,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3"/>
                <a:stretch>
                  <a:fillRect l="-972" r="-747"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106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3"/>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757811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a:t>
                </a:r>
                <a:r>
                  <a:rPr lang="en-US" sz="2400" dirty="0" smtClean="0">
                    <a:latin typeface="Times New Roman" pitchFamily="18" charset="0"/>
                    <a:cs typeface="Times New Roman" pitchFamily="18" charset="0"/>
                  </a:rPr>
                  <a:t>function </a:t>
                </a:r>
                <a:r>
                  <a:rPr lang="en-US" sz="2400" dirty="0">
                    <a:latin typeface="Times New Roman" pitchFamily="18" charset="0"/>
                    <a:cs typeface="Times New Roman" pitchFamily="18" charset="0"/>
                  </a:rPr>
                  <a:t>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2"/>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227</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65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2"/>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864916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b="1" u="sng" dirty="0" smtClean="0"/>
              <a:t>Underground </a:t>
            </a:r>
            <a:r>
              <a:rPr lang="en-US" sz="2400" b="1" u="sng" dirty="0"/>
              <a:t>Wye-Delta Transformer Bank with a Center Tapped Transformer</a:t>
            </a:r>
            <a:r>
              <a:rPr lang="en-US" sz="2400" dirty="0"/>
              <a:t>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229</a:t>
            </a:fld>
            <a:endParaRPr lang="en-US"/>
          </a:p>
        </p:txBody>
      </p:sp>
    </p:spTree>
    <p:extLst>
      <p:ext uri="{BB962C8B-B14F-4D97-AF65-F5344CB8AC3E}">
        <p14:creationId xmlns:p14="http://schemas.microsoft.com/office/powerpoint/2010/main" val="294113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b="1" u="sng"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478881"/>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Ungrounded wye-delta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230</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7005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209800"/>
            <a:ext cx="5358523" cy="4343400"/>
          </a:xfrm>
          <a:prstGeom prst="rect">
            <a:avLst/>
          </a:prstGeom>
        </p:spPr>
      </p:pic>
      <p:sp>
        <p:nvSpPr>
          <p:cNvPr id="5" name="Rectangle 4"/>
          <p:cNvSpPr/>
          <p:nvPr/>
        </p:nvSpPr>
        <p:spPr>
          <a:xfrm>
            <a:off x="489751" y="2209800"/>
            <a:ext cx="2558249" cy="1938992"/>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18.0 : Ungrounded wye-delta with center-tapped transformer</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231</a:t>
            </a:fld>
            <a:endParaRPr lang="en-US"/>
          </a:p>
        </p:txBody>
      </p:sp>
      <p:sp>
        <p:nvSpPr>
          <p:cNvPr id="7" name="TextBox 6"/>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7175799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2362200"/>
                <a:ext cx="8382001" cy="3967817"/>
              </a:xfrm>
              <a:prstGeom prst="rect">
                <a:avLst/>
              </a:prstGeom>
              <a:noFill/>
            </p:spPr>
            <p:txBody>
              <a:bodyPr wrap="square" rtlCol="0">
                <a:spAutoFit/>
              </a:bodyPr>
              <a:lstStyle/>
              <a:p>
                <a:pPr marL="342900" lvl="2" indent="-342900"/>
                <a:r>
                  <a:rPr lang="en-US" sz="2800" dirty="0" smtClean="0">
                    <a:latin typeface="Times New Roman" pitchFamily="18" charset="0"/>
                    <a:cs typeface="Times New Roman" pitchFamily="18" charset="0"/>
                  </a:rPr>
                  <a:t>Backward Sweep Equations </a:t>
                </a:r>
              </a:p>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oMath>
                </a14:m>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2362200"/>
                <a:ext cx="8382001" cy="3967817"/>
              </a:xfrm>
              <a:prstGeom prst="rect">
                <a:avLst/>
              </a:prstGeom>
              <a:blipFill rotWithShape="1">
                <a:blip r:embed="rId3"/>
                <a:stretch>
                  <a:fillRect l="-1455" t="-153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232</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93550983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2127054"/>
                <a:ext cx="8305800" cy="40451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(189)</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Primary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Neutral</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a:rPr lang="en-US" sz="2000" i="1">
                            <a:latin typeface="Cambria Math"/>
                          </a:rPr>
                          <m:t>0.5 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Secondary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Line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(191)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2127054"/>
                <a:ext cx="8305800" cy="4045146"/>
              </a:xfrm>
              <a:prstGeom prst="rect">
                <a:avLst/>
              </a:prstGeom>
              <a:blipFill rotWithShape="1">
                <a:blip r:embed="rId3"/>
                <a:stretch>
                  <a:fillRect l="-1028" t="-1205" r="-73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523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7254"/>
                <a:ext cx="8382000" cy="4792146"/>
              </a:xfrm>
              <a:prstGeom prst="rect">
                <a:avLst/>
              </a:prstGeom>
              <a:noFill/>
            </p:spPr>
            <p:txBody>
              <a:bodyPr wrap="square" rtlCol="0">
                <a:spAutoFit/>
              </a:bodyPr>
              <a:lstStyle/>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0.5</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𝑉𝑇</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(193)</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7254"/>
                <a:ext cx="8382000" cy="4792146"/>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234</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5350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2246084"/>
                <a:ext cx="8077201" cy="438331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(194)</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2</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(195)</a:t>
                </a: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400" y="2246084"/>
                <a:ext cx="8077201" cy="4383316"/>
              </a:xfrm>
              <a:prstGeom prst="rect">
                <a:avLst/>
              </a:prstGeom>
              <a:blipFill rotWithShape="1">
                <a:blip r:embed="rId3"/>
                <a:stretch>
                  <a:fillRect l="-1057" t="-1111" r="-128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541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2338417"/>
                <a:ext cx="8229600" cy="4290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(196)</a:t>
                </a:r>
                <a:endParaRPr lang="en-US" sz="20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sSub>
                                            <m:sSubPr>
                                              <m:ctrlPr>
                                                <a:rPr lang="en-US" sz="2000" i="1">
                                                  <a:latin typeface="Cambria Math"/>
                                                </a:rPr>
                                              </m:ctrlPr>
                                            </m:sSubPr>
                                            <m:e>
                                              <m:r>
                                                <a:rPr lang="en-US" sz="2000" i="1">
                                                  <a:latin typeface="Cambria Math"/>
                                                </a:rPr>
                                                <m:t>𝑍</m:t>
                                              </m:r>
                                            </m:e>
                                            <m:sub>
                                              <m:r>
                                                <a:rPr lang="en-US" sz="2000" i="1">
                                                  <a:latin typeface="Cambria Math"/>
                                                </a:rPr>
                                                <m:t>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(197)</a:t>
                </a:r>
                <a:endParaRPr lang="en-US" sz="2000" b="1"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85800" y="2338417"/>
                <a:ext cx="8229600" cy="4290983"/>
              </a:xfrm>
              <a:prstGeom prst="rect">
                <a:avLst/>
              </a:prstGeom>
              <a:blipFill rotWithShape="1">
                <a:blip r:embed="rId3"/>
                <a:stretch>
                  <a:fillRect l="-1037" t="-113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236</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877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320766"/>
                <a:ext cx="8534400" cy="2708434"/>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m:oMathPara>
                </a14:m>
                <a:endParaRPr lang="en-US" sz="2000" dirty="0" smtClean="0">
                  <a:latin typeface="Times New Roman" pitchFamily="18" charset="0"/>
                  <a:cs typeface="Times New Roman" pitchFamily="18" charset="0"/>
                </a:endParaRPr>
              </a:p>
              <a:p>
                <a:pPr marL="0" lvl="1" indent="-457200"/>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2320766"/>
                <a:ext cx="8534400" cy="2708434"/>
              </a:xfrm>
              <a:prstGeom prst="rect">
                <a:avLst/>
              </a:prstGeom>
              <a:blipFill rotWithShape="1">
                <a:blip r:embed="rId2"/>
                <a:stretch>
                  <a:fillRect l="-929" b="-31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237</a:t>
            </a:fld>
            <a:endParaRPr lang="en-US"/>
          </a:p>
        </p:txBody>
      </p:sp>
      <p:sp>
        <p:nvSpPr>
          <p:cNvPr id="6" name="TextBox 5"/>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56120747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b="1" u="sng" dirty="0" smtClean="0"/>
              <a:t>Leading </a:t>
            </a:r>
            <a:r>
              <a:rPr lang="en-US" sz="2400" b="1" u="sng" dirty="0"/>
              <a:t>Open Wye-Open Delta Transformer </a:t>
            </a:r>
            <a:r>
              <a:rPr lang="en-US" sz="2400" b="1" u="sng"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spTree>
    <p:extLst>
      <p:ext uri="{BB962C8B-B14F-4D97-AF65-F5344CB8AC3E}">
        <p14:creationId xmlns:p14="http://schemas.microsoft.com/office/powerpoint/2010/main" val="190718039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2286000"/>
            <a:ext cx="8077200" cy="267765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consists of one lighting and one power transformer used to serve a combination of single-phase and three-phase loads. </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and the no-load voltage </a:t>
            </a:r>
            <a:r>
              <a:rPr lang="en-US" sz="2400" dirty="0" err="1" smtClean="0">
                <a:latin typeface="Times New Roman" pitchFamily="18" charset="0"/>
                <a:cs typeface="Times New Roman" pitchFamily="18" charset="0"/>
              </a:rPr>
              <a:t>phasors</a:t>
            </a:r>
            <a:r>
              <a:rPr lang="en-US" sz="2400" dirty="0" smtClean="0">
                <a:latin typeface="Times New Roman" pitchFamily="18" charset="0"/>
                <a:cs typeface="Times New Roman" pitchFamily="18" charset="0"/>
              </a:rPr>
              <a:t> for this connection are as shown in Figure 19.0 and Figure 20.0.</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8206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xmlns:a14="http://schemas.microsoft.com/office/drawing/2010/main">
          <mc:Choice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(22)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2"/>
                  <a:stretch>
                    <a:fillRect l="-897" t="-3540" b="-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Eq.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3"/>
                  <a:stretch>
                    <a:fillRect l="-897" b="-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(25)</a:t>
                  </a:r>
                </a:p>
              </p:txBody>
            </p:sp>
          </mc:Choice>
          <mc:Fallback xmlns="">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5"/>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147912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71" y="1588151"/>
            <a:ext cx="7120129" cy="4431649"/>
          </a:xfrm>
          <a:prstGeom prst="rect">
            <a:avLst/>
          </a:prstGeom>
        </p:spPr>
      </p:pic>
      <p:sp>
        <p:nvSpPr>
          <p:cNvPr id="5" name="TextBox 4"/>
          <p:cNvSpPr txBox="1"/>
          <p:nvPr/>
        </p:nvSpPr>
        <p:spPr>
          <a:xfrm>
            <a:off x="6477000" y="5867400"/>
            <a:ext cx="154533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240</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39744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010" y="2064603"/>
            <a:ext cx="8003979" cy="830997"/>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p:txBody>
      </p:sp>
      <p:grpSp>
        <p:nvGrpSpPr>
          <p:cNvPr id="10" name="Group 9"/>
          <p:cNvGrpSpPr/>
          <p:nvPr/>
        </p:nvGrpSpPr>
        <p:grpSpPr>
          <a:xfrm>
            <a:off x="1981200" y="3200400"/>
            <a:ext cx="5486400" cy="2606654"/>
            <a:chOff x="3276601" y="1395225"/>
            <a:chExt cx="5257799" cy="237805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1395225"/>
              <a:ext cx="4571999" cy="2378054"/>
            </a:xfrm>
            <a:prstGeom prst="rect">
              <a:avLst/>
            </a:prstGeom>
          </p:spPr>
        </p:pic>
        <p:sp>
          <p:nvSpPr>
            <p:cNvPr id="6" name="TextBox 5"/>
            <p:cNvSpPr txBox="1"/>
            <p:nvPr/>
          </p:nvSpPr>
          <p:spPr>
            <a:xfrm>
              <a:off x="6477000" y="327660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241</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53495296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242</a:t>
            </a:fld>
            <a:endParaRPr lang="en-US"/>
          </a:p>
        </p:txBody>
      </p:sp>
      <p:sp>
        <p:nvSpPr>
          <p:cNvPr id="3" name="TextBox 2"/>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
        <p:nvSpPr>
          <p:cNvPr id="4" name="Rectangle 3"/>
          <p:cNvSpPr/>
          <p:nvPr/>
        </p:nvSpPr>
        <p:spPr>
          <a:xfrm>
            <a:off x="685800" y="2286000"/>
            <a:ext cx="7772400" cy="1200329"/>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Hence, applying KCL in Figure 19.0, the currents flowing in the open delta as a function of the line currents are given by:</a:t>
            </a:r>
          </a:p>
        </p:txBody>
      </p:sp>
      <mc:AlternateContent xmlns:mc="http://schemas.openxmlformats.org/markup-compatibility/2006" xmlns:a14="http://schemas.microsoft.com/office/drawing/2010/main">
        <mc:Choice Requires="a14">
          <p:sp>
            <p:nvSpPr>
              <p:cNvPr id="5" name="Rectangle 4"/>
              <p:cNvSpPr/>
              <p:nvPr/>
            </p:nvSpPr>
            <p:spPr>
              <a:xfrm>
                <a:off x="1905000" y="35814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905000" y="3581400"/>
                <a:ext cx="5476875" cy="2716449"/>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6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696692"/>
                <a:ext cx="8153400" cy="3873753"/>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1696692"/>
                <a:ext cx="8153400" cy="3873753"/>
              </a:xfrm>
              <a:prstGeom prst="rect">
                <a:avLst/>
              </a:prstGeom>
              <a:blipFill rotWithShape="1">
                <a:blip r:embed="rId2"/>
                <a:stretch>
                  <a:fillRect l="-972"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243</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190034317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14471"/>
                <a:ext cx="8153400" cy="4181529"/>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14471"/>
                <a:ext cx="8153400" cy="4181529"/>
              </a:xfrm>
              <a:prstGeom prst="rect">
                <a:avLst/>
              </a:prstGeom>
              <a:blipFill rotWithShape="1">
                <a:blip r:embed="rId2"/>
                <a:stretch>
                  <a:fillRect l="-104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244</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10429282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29225"/>
                <a:ext cx="8305800" cy="47477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Going 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𝑐𝑏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𝑎𝑐</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(203)</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9225"/>
                <a:ext cx="8305800" cy="4747775"/>
              </a:xfrm>
              <a:prstGeom prst="rect">
                <a:avLst/>
              </a:prstGeom>
              <a:blipFill rotWithShape="1">
                <a:blip r:embed="rId3"/>
                <a:stretch>
                  <a:fillRect l="-954" t="-102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245</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419798152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661606"/>
                <a:ext cx="8382000" cy="4510594"/>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m:oMathPara>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(204)</a:t>
                </a:r>
                <a:endParaRPr lang="en-US" sz="20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661606"/>
                <a:ext cx="8382000" cy="4510594"/>
              </a:xfrm>
              <a:prstGeom prst="rect">
                <a:avLst/>
              </a:prstGeom>
              <a:blipFill rotWithShape="1">
                <a:blip r:embed="rId2"/>
                <a:stretch>
                  <a:fillRect l="-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64392304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7687" y="1828800"/>
            <a:ext cx="8486313" cy="4328994"/>
            <a:chOff x="457199" y="1595735"/>
            <a:chExt cx="8486313" cy="4328994"/>
          </a:xfrm>
        </p:grpSpPr>
        <p:sp>
          <p:nvSpPr>
            <p:cNvPr id="2" name="Rectangle 1"/>
            <p:cNvSpPr/>
            <p:nvPr/>
          </p:nvSpPr>
          <p:spPr>
            <a:xfrm>
              <a:off x="457199" y="1595735"/>
              <a:ext cx="8486313"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371600" y="2090678"/>
                  <a:ext cx="7086600" cy="28623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𝐷𝑡</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r>
                            <a:rPr lang="en-US" sz="2000" i="1">
                              <a:latin typeface="Cambria Math"/>
                            </a:rPr>
                            <m:t>𝐷𝐼</m:t>
                          </m:r>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371600" y="2090678"/>
                  <a:ext cx="7086600" cy="2862322"/>
                </a:xfrm>
                <a:prstGeom prst="rect">
                  <a:avLst/>
                </a:prstGeom>
                <a:blipFill rotWithShape="1">
                  <a:blip r:embed="rId2"/>
                  <a:stretch>
                    <a:fillRect b="-2766"/>
                  </a:stretch>
                </a:blipFill>
              </p:spPr>
              <p:txBody>
                <a:bodyPr/>
                <a:lstStyle/>
                <a:p>
                  <a:r>
                    <a:rPr lang="en-US">
                      <a:noFill/>
                    </a:rPr>
                    <a:t> </a:t>
                  </a:r>
                </a:p>
              </p:txBody>
            </p:sp>
          </mc:Fallback>
        </mc:AlternateContent>
        <p:sp>
          <p:nvSpPr>
            <p:cNvPr id="6" name="TextBox 5"/>
            <p:cNvSpPr txBox="1"/>
            <p:nvPr/>
          </p:nvSpPr>
          <p:spPr>
            <a:xfrm>
              <a:off x="457199" y="4724400"/>
              <a:ext cx="8153401"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grpSp>
      <p:sp>
        <p:nvSpPr>
          <p:cNvPr id="7" name="Slide Number Placeholder 6"/>
          <p:cNvSpPr>
            <a:spLocks noGrp="1"/>
          </p:cNvSpPr>
          <p:nvPr>
            <p:ph type="sldNum" sz="quarter" idx="12"/>
          </p:nvPr>
        </p:nvSpPr>
        <p:spPr/>
        <p:txBody>
          <a:bodyPr/>
          <a:lstStyle/>
          <a:p>
            <a:fld id="{B6F15528-21DE-4FAA-801E-634DDDAF4B2B}" type="slidenum">
              <a:rPr lang="en-US" smtClean="0"/>
              <a:pPr/>
              <a:t>247</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01469768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b="1" u="sng" dirty="0" smtClean="0"/>
              <a:t>Lagging Open Wye-Open Delta 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248</a:t>
            </a:fld>
            <a:endParaRPr lang="en-US"/>
          </a:p>
        </p:txBody>
      </p:sp>
    </p:spTree>
    <p:extLst>
      <p:ext uri="{BB962C8B-B14F-4D97-AF65-F5344CB8AC3E}">
        <p14:creationId xmlns:p14="http://schemas.microsoft.com/office/powerpoint/2010/main" val="271834768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2057400"/>
            <a:ext cx="8153400" cy="175432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the lagging open wye-open delta connection, the transformer serving the single phase load is connected across the voltage that lags the power transformer by 120 degrees.</a:t>
            </a:r>
          </a:p>
          <a:p>
            <a:pPr marL="457200" lvl="2"/>
            <a:endParaRPr lang="en-US" b="1" dirty="0">
              <a:solidFill>
                <a:srgbClr val="FF0000"/>
              </a:solidFill>
            </a:endParaRPr>
          </a:p>
          <a:p>
            <a:pPr marL="285750" indent="-285750">
              <a:buFont typeface="Arial" pitchFamily="34" charset="0"/>
              <a:buChar char="•"/>
            </a:pPr>
            <a:endParaRPr lang="en-US" dirty="0" smtClean="0"/>
          </a:p>
        </p:txBody>
      </p:sp>
      <p:sp>
        <p:nvSpPr>
          <p:cNvPr id="5" name="TextBox 4"/>
          <p:cNvSpPr txBox="1"/>
          <p:nvPr/>
        </p:nvSpPr>
        <p:spPr>
          <a:xfrm>
            <a:off x="457200" y="3352800"/>
            <a:ext cx="8153400" cy="1446550"/>
          </a:xfrm>
          <a:prstGeom prst="rect">
            <a:avLst/>
          </a:prstGeom>
          <a:noFill/>
        </p:spPr>
        <p:txBody>
          <a:bodyPr wrap="square" rtlCol="0">
            <a:spAutoFit/>
          </a:bodyPr>
          <a:lstStyle/>
          <a:p>
            <a:endParaRPr lang="en-US" sz="2200" dirty="0">
              <a:latin typeface="Times New Roman" pitchFamily="18" charset="0"/>
              <a:cs typeface="Times New Roman" pitchFamily="18" charset="0"/>
            </a:endParaRPr>
          </a:p>
          <a:p>
            <a:pPr marL="285750" indent="-285750">
              <a:buFont typeface="Wingdings" pitchFamily="2" charset="2"/>
              <a:buChar char="Ø"/>
            </a:pPr>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number of connections can be used to achieve the lagging open wye-open delta connection, Figure </a:t>
            </a:r>
            <a:r>
              <a:rPr lang="en-US" sz="2200" dirty="0" smtClean="0">
                <a:latin typeface="Times New Roman" pitchFamily="18" charset="0"/>
                <a:cs typeface="Times New Roman" pitchFamily="18" charset="0"/>
              </a:rPr>
              <a:t>21.0 </a:t>
            </a:r>
            <a:r>
              <a:rPr lang="en-US" sz="2200" dirty="0">
                <a:latin typeface="Times New Roman" pitchFamily="18" charset="0"/>
                <a:cs typeface="Times New Roman" pitchFamily="18" charset="0"/>
              </a:rPr>
              <a:t>shows the connection that will be used </a:t>
            </a:r>
            <a:r>
              <a:rPr lang="en-US" sz="2200" dirty="0" smtClean="0">
                <a:latin typeface="Times New Roman" pitchFamily="18" charset="0"/>
                <a:cs typeface="Times New Roman" pitchFamily="18" charset="0"/>
              </a:rPr>
              <a:t>here.</a:t>
            </a:r>
            <a:endParaRPr lang="en-US" sz="2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249</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333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2"/>
                <a:stretch>
                  <a:fillRect l="-104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3"/>
                <a:stretch>
                  <a:fillRect r="-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4"/>
                <a:stretch>
                  <a:fillRect l="-89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5"/>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44524"/>
            <a:ext cx="6705600" cy="4283193"/>
          </a:xfrm>
          <a:prstGeom prst="rect">
            <a:avLst/>
          </a:prstGeom>
        </p:spPr>
      </p:pic>
      <p:sp>
        <p:nvSpPr>
          <p:cNvPr id="8" name="TextBox 7"/>
          <p:cNvSpPr txBox="1"/>
          <p:nvPr/>
        </p:nvSpPr>
        <p:spPr>
          <a:xfrm>
            <a:off x="4514850" y="5638800"/>
            <a:ext cx="1676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21.0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250</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4807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79687"/>
            <a:ext cx="8305800" cy="4801314"/>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180344"/>
            <a:ext cx="4648200" cy="234734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251</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41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843655"/>
                <a:ext cx="8153400" cy="455714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With </a:t>
                </a:r>
                <a:r>
                  <a:rPr lang="en-US" sz="20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000" i="1" dirty="0">
                        <a:latin typeface="Cambria Math"/>
                      </a:rPr>
                      <m:t>[</m:t>
                    </m:r>
                    <m:r>
                      <a:rPr lang="en-US" sz="2000" i="1" dirty="0">
                        <a:latin typeface="Cambria Math"/>
                      </a:rPr>
                      <m:t>𝐷𝐼</m:t>
                    </m:r>
                    <m:r>
                      <a:rPr lang="en-US" sz="2000" i="1" dirty="0">
                        <a:latin typeface="Cambria Math"/>
                      </a:rPr>
                      <m:t>] </m:t>
                    </m:r>
                  </m:oMath>
                </a14:m>
                <a:r>
                  <a:rPr lang="en-US" sz="2000" dirty="0">
                    <a:latin typeface="Times New Roman" pitchFamily="18" charset="0"/>
                    <a:cs typeface="Times New Roman" pitchFamily="18" charset="0"/>
                  </a:rPr>
                  <a:t>matrix will remain the same as equation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primary and the secondary ideal transformer voltages going from the secondary to the primary are related by</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endParaRPr lang="en-US" sz="2000" dirty="0" smtClean="0"/>
              </a:p>
              <a:p>
                <a:pPr algn="just"/>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(205)</a:t>
                </a:r>
                <a:endParaRPr lang="en-US" sz="2000" dirty="0">
                  <a:latin typeface="Times New Roman" pitchFamily="18" charset="0"/>
                  <a:cs typeface="Times New Roman" pitchFamily="18" charset="0"/>
                </a:endParaRPr>
              </a:p>
              <a:p>
                <a:pPr marL="342900" lvl="2" indent="-342900"/>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400" y="1843655"/>
                <a:ext cx="8153400" cy="4557145"/>
              </a:xfrm>
              <a:prstGeom prst="rect">
                <a:avLst/>
              </a:prstGeom>
              <a:blipFill rotWithShape="1">
                <a:blip r:embed="rId3"/>
                <a:stretch>
                  <a:fillRect l="-673" t="-668" r="-119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11677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939295"/>
                <a:ext cx="7848600" cy="4766305"/>
              </a:xfrm>
              <a:prstGeom prst="rect">
                <a:avLst/>
              </a:prstGeom>
              <a:noFill/>
            </p:spPr>
            <p:txBody>
              <a:bodyPr wrap="square" rtlCol="0">
                <a:spAutoFit/>
              </a:bodyPr>
              <a:lstStyle/>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(206)</a:t>
                </a:r>
                <a:endParaRPr lang="en-US" sz="20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09600" y="1939295"/>
                <a:ext cx="7848600" cy="4766305"/>
              </a:xfrm>
              <a:prstGeom prst="rect">
                <a:avLst/>
              </a:prstGeom>
              <a:blipFill rotWithShape="1">
                <a:blip r:embed="rId3"/>
                <a:stretch>
                  <a:fillRect l="-1009" r="-10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8657212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752600"/>
                <a:ext cx="8305800" cy="4840108"/>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m:oMathPara>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(207)</a:t>
                </a:r>
                <a:endParaRPr lang="en-US" sz="20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457200" y="1752600"/>
                <a:ext cx="8305800" cy="4840108"/>
              </a:xfrm>
              <a:prstGeom prst="rect">
                <a:avLst/>
              </a:prstGeom>
              <a:blipFill rotWithShape="1">
                <a:blip r:embed="rId2"/>
                <a:stretch>
                  <a:fillRect l="-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254</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54653761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515718"/>
                <a:ext cx="8305800" cy="5189882"/>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xmlns="">
          <p:sp>
            <p:nvSpPr>
              <p:cNvPr id="2" name="Rectangle 1"/>
              <p:cNvSpPr>
                <a:spLocks noRot="1" noChangeAspect="1" noMove="1" noResize="1" noEditPoints="1" noAdjustHandles="1" noChangeArrowheads="1" noChangeShapeType="1" noTextEdit="1"/>
              </p:cNvSpPr>
              <p:nvPr/>
            </p:nvSpPr>
            <p:spPr>
              <a:xfrm>
                <a:off x="685800" y="1515718"/>
                <a:ext cx="8305800" cy="5189882"/>
              </a:xfrm>
              <a:prstGeom prst="rect">
                <a:avLst/>
              </a:prstGeom>
              <a:blipFill rotWithShape="1">
                <a:blip r:embed="rId2"/>
                <a:stretch>
                  <a:fillRect l="-1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255</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696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a:t>Lagging Open Wye-Open Delta Connection</a:t>
            </a:r>
          </a:p>
          <a:p>
            <a:pPr lvl="1"/>
            <a:r>
              <a:rPr lang="en-US" sz="2400" b="1" u="sng"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256</a:t>
            </a:fld>
            <a:endParaRPr lang="en-US"/>
          </a:p>
        </p:txBody>
      </p:sp>
    </p:spTree>
    <p:extLst>
      <p:ext uri="{BB962C8B-B14F-4D97-AF65-F5344CB8AC3E}">
        <p14:creationId xmlns:p14="http://schemas.microsoft.com/office/powerpoint/2010/main" val="27395703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open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5" name="TextBox 4"/>
          <p:cNvSpPr txBox="1"/>
          <p:nvPr/>
        </p:nvSpPr>
        <p:spPr>
          <a:xfrm>
            <a:off x="6019800" y="6000690"/>
            <a:ext cx="1752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23.0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257</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74579671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t>
                </a:r>
                <a:r>
                  <a:rPr lang="en-US" sz="2400">
                    <a:latin typeface="Times New Roman" pitchFamily="18" charset="0"/>
                    <a:cs typeface="Times New Roman" pitchFamily="18" charset="0"/>
                  </a:rPr>
                  <a:t>a </a:t>
                </a:r>
                <a:r>
                  <a:rPr lang="en-US" sz="2400" smtClean="0">
                    <a:latin typeface="Times New Roman" pitchFamily="18" charset="0"/>
                    <a:cs typeface="Times New Roman" pitchFamily="18" charset="0"/>
                  </a:rPr>
                  <a:t>3x3 </a:t>
                </a:r>
                <a:r>
                  <a:rPr lang="en-US" sz="2400" dirty="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(209)</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2"/>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8963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in Figure </a:t>
                </a:r>
                <a:r>
                  <a:rPr lang="en-US" sz="2400" dirty="0" smtClean="0">
                    <a:latin typeface="Times New Roman" pitchFamily="18" charset="0"/>
                    <a:cs typeface="Times New Roman" pitchFamily="18" charset="0"/>
                  </a:rPr>
                  <a:t>21.0.</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(210)</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2"/>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11380397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1000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(30)</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3"/>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(211)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2"/>
                <a:stretch>
                  <a:fillRect l="-981" t="-1856" r="-302"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260</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58806981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(212)</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2"/>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261</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14199553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(213)</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(214)</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262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92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4: </a:t>
            </a:r>
            <a:r>
              <a:rPr lang="en-US" dirty="0"/>
              <a:t>IEEE Test Systems</a:t>
            </a:r>
            <a:br>
              <a:rPr lang="en-US" dirty="0"/>
            </a:br>
            <a:endParaRPr lang="en-US" dirty="0"/>
          </a:p>
        </p:txBody>
      </p:sp>
      <p:sp>
        <p:nvSpPr>
          <p:cNvPr id="3" name="Content Placeholder 2"/>
          <p:cNvSpPr>
            <a:spLocks noGrp="1"/>
          </p:cNvSpPr>
          <p:nvPr>
            <p:ph idx="1"/>
          </p:nvPr>
        </p:nvSpPr>
        <p:spPr/>
        <p:txBody>
          <a:bodyPr>
            <a:normAutofit/>
          </a:bodyPr>
          <a:lstStyle/>
          <a:p>
            <a:pPr marL="342900" lvl="1" indent="-342900"/>
            <a:endParaRPr lang="en-US" sz="2400" dirty="0" smtClean="0"/>
          </a:p>
          <a:p>
            <a:pPr marL="342900" lvl="1" indent="-342900"/>
            <a:r>
              <a:rPr lang="en-US" sz="2400" dirty="0" smtClean="0"/>
              <a:t>IEEE </a:t>
            </a:r>
            <a:r>
              <a:rPr lang="en-US" sz="2400" dirty="0"/>
              <a:t>4 Bus System</a:t>
            </a:r>
          </a:p>
          <a:p>
            <a:pPr marL="342900" lvl="1" indent="-342900"/>
            <a:endParaRPr lang="en-US" sz="2400" dirty="0" smtClean="0"/>
          </a:p>
          <a:p>
            <a:pPr marL="342900" lvl="1" indent="-342900"/>
            <a:r>
              <a:rPr lang="en-US" sz="2400" dirty="0" smtClean="0"/>
              <a:t>IEEE </a:t>
            </a:r>
            <a:r>
              <a:rPr lang="en-US" sz="2400" dirty="0"/>
              <a:t>13 Bus System</a:t>
            </a:r>
          </a:p>
          <a:p>
            <a:pPr marL="342900" lvl="1" indent="-342900"/>
            <a:endParaRPr lang="en-US" sz="2400" dirty="0" smtClean="0"/>
          </a:p>
          <a:p>
            <a:pPr marL="342900" lvl="1" indent="-342900"/>
            <a:r>
              <a:rPr lang="en-US" sz="2400" dirty="0" smtClean="0"/>
              <a:t>IEEE </a:t>
            </a:r>
            <a:r>
              <a:rPr lang="en-US" sz="2400" dirty="0"/>
              <a:t>37 Bus System</a:t>
            </a:r>
          </a:p>
          <a:p>
            <a:pPr marL="342900" lvl="1" indent="-342900"/>
            <a:endParaRPr lang="en-US" sz="2400" dirty="0" smtClean="0"/>
          </a:p>
          <a:p>
            <a:pPr marL="342900" lvl="1" indent="-342900"/>
            <a:r>
              <a:rPr lang="en-US" sz="2400" dirty="0" smtClean="0"/>
              <a:t>IEEE </a:t>
            </a:r>
            <a:r>
              <a:rPr lang="en-US" sz="2400" dirty="0"/>
              <a:t>8500 Node System</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263</a:t>
            </a:fld>
            <a:endParaRPr lang="en-US"/>
          </a:p>
        </p:txBody>
      </p:sp>
    </p:spTree>
    <p:extLst>
      <p:ext uri="{BB962C8B-B14F-4D97-AF65-F5344CB8AC3E}">
        <p14:creationId xmlns:p14="http://schemas.microsoft.com/office/powerpoint/2010/main" val="130867362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4247317"/>
          </a:xfrm>
          <a:prstGeom prst="rect">
            <a:avLst/>
          </a:prstGeom>
          <a:noFill/>
        </p:spPr>
        <p:txBody>
          <a:bodyPr wrap="square" rtlCol="0">
            <a:spAutoFit/>
          </a:bodyPr>
          <a:lstStyle/>
          <a:p>
            <a:pPr lvl="1"/>
            <a:r>
              <a:rPr lang="en-US" sz="2800" dirty="0" smtClean="0"/>
              <a:t>IEEE 4 Bus System</a:t>
            </a:r>
          </a:p>
          <a:p>
            <a:pPr lvl="1"/>
            <a:endParaRPr lang="en-US" sz="2800" dirty="0" smtClean="0"/>
          </a:p>
          <a:p>
            <a:pPr lvl="1"/>
            <a:r>
              <a:rPr lang="en-US" sz="2800" dirty="0" smtClean="0">
                <a:solidFill>
                  <a:srgbClr val="FF0000"/>
                </a:solidFill>
              </a:rPr>
              <a:t>	</a:t>
            </a:r>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264</a:t>
            </a:fld>
            <a:endParaRPr lang="en-US"/>
          </a:p>
        </p:txBody>
      </p:sp>
    </p:spTree>
    <p:extLst>
      <p:ext uri="{BB962C8B-B14F-4D97-AF65-F5344CB8AC3E}">
        <p14:creationId xmlns:p14="http://schemas.microsoft.com/office/powerpoint/2010/main" val="183650475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13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265</a:t>
            </a:fld>
            <a:endParaRPr lang="en-US"/>
          </a:p>
        </p:txBody>
      </p:sp>
    </p:spTree>
    <p:extLst>
      <p:ext uri="{BB962C8B-B14F-4D97-AF65-F5344CB8AC3E}">
        <p14:creationId xmlns:p14="http://schemas.microsoft.com/office/powerpoint/2010/main" val="119202403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37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266</a:t>
            </a:fld>
            <a:endParaRPr lang="en-US"/>
          </a:p>
        </p:txBody>
      </p:sp>
    </p:spTree>
    <p:extLst>
      <p:ext uri="{BB962C8B-B14F-4D97-AF65-F5344CB8AC3E}">
        <p14:creationId xmlns:p14="http://schemas.microsoft.com/office/powerpoint/2010/main" val="73817735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8500 Node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267</a:t>
            </a:fld>
            <a:endParaRPr lang="en-US"/>
          </a:p>
        </p:txBody>
      </p:sp>
    </p:spTree>
    <p:extLst>
      <p:ext uri="{BB962C8B-B14F-4D97-AF65-F5344CB8AC3E}">
        <p14:creationId xmlns:p14="http://schemas.microsoft.com/office/powerpoint/2010/main" val="67109332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2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268</a:t>
            </a:fld>
            <a:endParaRPr lang="en-US"/>
          </a:p>
        </p:txBody>
      </p:sp>
    </p:spTree>
    <p:extLst>
      <p:ext uri="{BB962C8B-B14F-4D97-AF65-F5344CB8AC3E}">
        <p14:creationId xmlns:p14="http://schemas.microsoft.com/office/powerpoint/2010/main" val="690800843"/>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269</a:t>
            </a:fld>
            <a:endParaRPr lang="en-US"/>
          </a:p>
        </p:txBody>
      </p:sp>
    </p:spTree>
    <p:extLst>
      <p:ext uri="{BB962C8B-B14F-4D97-AF65-F5344CB8AC3E}">
        <p14:creationId xmlns:p14="http://schemas.microsoft.com/office/powerpoint/2010/main" val="19949270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1000" y="4114800"/>
            <a:ext cx="8915400" cy="1971822"/>
            <a:chOff x="228600" y="4076467"/>
            <a:chExt cx="8915400" cy="1971822"/>
          </a:xfrm>
        </p:grpSpPr>
        <mc:AlternateContent xmlns:mc="http://schemas.openxmlformats.org/markup-compatibility/2006" xmlns:a14="http://schemas.microsoft.com/office/drawing/2010/main">
          <mc:Choice Requires="a14">
            <p:sp>
              <p:nvSpPr>
                <p:cNvPr id="6" name="Rectangle 5"/>
                <p:cNvSpPr/>
                <p:nvPr/>
              </p:nvSpPr>
              <p:spPr>
                <a:xfrm>
                  <a:off x="228600" y="4538132"/>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(30)</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8600" y="4538132"/>
                  <a:ext cx="89154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4076467"/>
              <a:ext cx="4724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Carson’s:</a:t>
              </a:r>
              <a:endParaRPr lang="en-US" sz="2400" dirty="0">
                <a:latin typeface="Times New Roman" pitchFamily="18" charset="0"/>
                <a:cs typeface="Times New Roman" pitchFamily="18" charset="0"/>
              </a:endParaRPr>
            </a:p>
          </p:txBody>
        </p:sp>
      </p:grpSp>
      <p:grpSp>
        <p:nvGrpSpPr>
          <p:cNvPr id="10" name="Group 9"/>
          <p:cNvGrpSpPr/>
          <p:nvPr/>
        </p:nvGrpSpPr>
        <p:grpSpPr>
          <a:xfrm>
            <a:off x="381000" y="1868239"/>
            <a:ext cx="8915400" cy="1941761"/>
            <a:chOff x="228600" y="1510834"/>
            <a:chExt cx="8915400" cy="1941761"/>
          </a:xfrm>
        </p:grpSpPr>
        <mc:AlternateContent xmlns:mc="http://schemas.openxmlformats.org/markup-compatibility/2006" xmlns:a14="http://schemas.microsoft.com/office/drawing/2010/main">
          <mc:Choice Requires="a14">
            <p:sp>
              <p:nvSpPr>
                <p:cNvPr id="4" name="Rectangle 3"/>
                <p:cNvSpPr/>
                <p:nvPr/>
              </p:nvSpPr>
              <p:spPr>
                <a:xfrm>
                  <a:off x="228600" y="1942438"/>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𝑑𝑗</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(13)</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(14)</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8600" y="1942438"/>
                  <a:ext cx="8915400" cy="1510157"/>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381000" y="1510834"/>
              <a:ext cx="396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Primitive Impedance:</a:t>
              </a:r>
              <a:endParaRPr lang="en-US" sz="2400" dirty="0">
                <a:latin typeface="Times New Roman" pitchFamily="18" charset="0"/>
                <a:cs typeface="Times New Roman" pitchFamily="18" charset="0"/>
              </a:endParaRPr>
            </a:p>
          </p:txBody>
        </p:sp>
      </p:gr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Comparing</a:t>
            </a:r>
            <a:r>
              <a:rPr lang="en-US" sz="3200" b="1" dirty="0">
                <a:latin typeface="Times New Roman" pitchFamily="18" charset="0"/>
                <a:cs typeface="Times New Roman" pitchFamily="18" charset="0"/>
              </a:rPr>
              <a:t> </a:t>
            </a:r>
            <a:r>
              <a:rPr lang="en-US" sz="3200" dirty="0">
                <a:latin typeface="Times New Roman" pitchFamily="18" charset="0"/>
                <a:cs typeface="Times New Roman" pitchFamily="18" charset="0"/>
              </a:rPr>
              <a:t>Equations</a:t>
            </a:r>
          </a:p>
        </p:txBody>
      </p:sp>
    </p:spTree>
    <p:extLst>
      <p:ext uri="{BB962C8B-B14F-4D97-AF65-F5344CB8AC3E}">
        <p14:creationId xmlns:p14="http://schemas.microsoft.com/office/powerpoint/2010/main" val="29096759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b="1" u="sng"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04800" y="1809452"/>
                <a:ext cx="8534400" cy="2000548"/>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line consisting of </a:t>
                </a:r>
                <a14:m>
                  <m:oMath xmlns:m="http://schemas.openxmlformats.org/officeDocument/2006/math">
                    <m:r>
                      <a:rPr lang="en-US" sz="2400" i="1" dirty="0" smtClean="0">
                        <a:latin typeface="Cambria Math"/>
                        <a:cs typeface="Times New Roman" pitchFamily="18" charset="0"/>
                      </a:rPr>
                      <m:t>𝑚</m:t>
                    </m:r>
                  </m:oMath>
                </a14:m>
                <a:r>
                  <a:rPr lang="en-US" sz="2400" dirty="0" smtClean="0">
                    <a:latin typeface="Times New Roman" pitchFamily="18" charset="0"/>
                    <a:cs typeface="Times New Roman" pitchFamily="18" charset="0"/>
                  </a:rPr>
                  <a:t> neutrals will be of the form:</a:t>
                </a:r>
                <a:endParaRPr lang="en-US" sz="24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04800" y="1809452"/>
                <a:ext cx="8534400" cy="2000548"/>
              </a:xfrm>
              <a:prstGeom prst="rect">
                <a:avLst/>
              </a:prstGeom>
              <a:blipFill rotWithShape="1">
                <a:blip r:embed="rId3"/>
                <a:stretch>
                  <a:fillRect l="-929" t="-2439" r="-571" b="-3049"/>
                </a:stretch>
              </a:blipFill>
            </p:spPr>
            <p:txBody>
              <a:bodyPr/>
              <a:lstStyle/>
              <a:p>
                <a:r>
                  <a:rPr lang="en-US">
                    <a:noFill/>
                  </a:rPr>
                  <a:t> </a:t>
                </a:r>
              </a:p>
            </p:txBody>
          </p:sp>
        </mc:Fallback>
      </mc:AlternateContent>
      <p:grpSp>
        <p:nvGrpSpPr>
          <p:cNvPr id="16" name="Group 15"/>
          <p:cNvGrpSpPr/>
          <p:nvPr/>
        </p:nvGrpSpPr>
        <p:grpSpPr>
          <a:xfrm>
            <a:off x="609600" y="4226218"/>
            <a:ext cx="9144000" cy="1945982"/>
            <a:chOff x="762000" y="3962400"/>
            <a:chExt cx="9144000" cy="1945982"/>
          </a:xfrm>
        </p:grpSpPr>
        <mc:AlternateContent xmlns:mc="http://schemas.openxmlformats.org/markup-compatibility/2006" xmlns:a14="http://schemas.microsoft.com/office/drawing/2010/main">
          <mc:Choice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4"/>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a:t>
            </a:r>
            <a:r>
              <a:rPr lang="en-US" sz="3100" dirty="0" smtClean="0"/>
              <a:t>mpedance </a:t>
            </a:r>
            <a:r>
              <a:rPr lang="en-US" sz="3100" dirty="0"/>
              <a:t>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sz="3100" b="1"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b="1" u="sng"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Figure 5.0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5" name="TextBox 4"/>
          <p:cNvSpPr txBox="1"/>
          <p:nvPr/>
        </p:nvSpPr>
        <p:spPr>
          <a:xfrm>
            <a:off x="6553200" y="6391870"/>
            <a:ext cx="1273029"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1447800" y="5112382"/>
                <a:ext cx="7696200" cy="1517018"/>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𝑛𝑎</m:t>
                                        </m:r>
                                        <m:r>
                                          <a:rPr lang="en-US" sz="200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r>
                                    <a:rPr lang="en-US" sz="2000" i="1">
                                      <a:latin typeface="Cambria Math"/>
                                    </a:rPr>
                                    <m:t> </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𝑛𝑏</m:t>
                                        </m:r>
                                      </m:sub>
                                    </m:sSub>
                                  </m:e>
                                </m:mr>
                              </m:m>
                              <m:r>
                                <a:rPr lang="en-US" sz="200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𝑛𝑐</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 </m:t>
                                      </m:r>
                                      <m:r>
                                        <a:rPr lang="en-US" sz="2000" i="1">
                                          <a:latin typeface="Cambria Math"/>
                                        </a:rPr>
                                        <m:t>𝑧</m:t>
                                      </m:r>
                                    </m:e>
                                  </m:acc>
                                </m:e>
                                <m:sub>
                                  <m:r>
                                    <a:rPr lang="en-US" sz="200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mr>
                              </m:m>
                            </m:e>
                          </m:mr>
                        </m:m>
                      </m:e>
                    </m:d>
                    <m:r>
                      <a:rPr lang="en-US" sz="200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447800" y="5112382"/>
                <a:ext cx="7696200" cy="1517018"/>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6" name="TextBox 5"/>
          <p:cNvSpPr txBox="1"/>
          <p:nvPr/>
        </p:nvSpPr>
        <p:spPr>
          <a:xfrm>
            <a:off x="7467600" y="4142998"/>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33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latin typeface="Times New Roman" pitchFamily="18" charset="0"/>
                    <a:cs typeface="Times New Roman" pitchFamily="18" charset="0"/>
                  </a:rPr>
                  <a:t>(35)</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3"/>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3"/>
                <a:stretch>
                  <a:fillRect l="-992" t="-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4"/>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2"/>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3549485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in Figure 6.0.</a:t>
            </a:r>
          </a:p>
        </p:txBody>
      </p:sp>
      <p:grpSp>
        <p:nvGrpSpPr>
          <p:cNvPr id="8" name="Group 7"/>
          <p:cNvGrpSpPr/>
          <p:nvPr/>
        </p:nvGrpSpPr>
        <p:grpSpPr>
          <a:xfrm>
            <a:off x="838200" y="3124200"/>
            <a:ext cx="7122951" cy="3269815"/>
            <a:chOff x="793560" y="2819400"/>
            <a:chExt cx="7316615" cy="3496083"/>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373" y="2819400"/>
              <a:ext cx="6908802" cy="2928975"/>
            </a:xfrm>
            <a:prstGeom prst="rect">
              <a:avLst/>
            </a:prstGeom>
          </p:spPr>
        </p:pic>
        <p:sp>
          <p:nvSpPr>
            <p:cNvPr id="4" name="TextBox 3"/>
            <p:cNvSpPr txBox="1"/>
            <p:nvPr/>
          </p:nvSpPr>
          <p:spPr>
            <a:xfrm>
              <a:off x="793560" y="5915373"/>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6.0</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4"/>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b="1" u="sng"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two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3"/>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3"/>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3"/>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572400"/>
                <a:ext cx="8229600" cy="472385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1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a:t>
                </a:r>
                <a:r>
                  <a:rPr lang="en-US" sz="2400" dirty="0" smtClean="0">
                    <a:latin typeface="Times New Roman" pitchFamily="18" charset="0"/>
                    <a:cs typeface="Times New Roman" pitchFamily="18" charset="0"/>
                  </a:rPr>
                  <a:t>	multiplying </a:t>
                </a:r>
                <a:r>
                  <a:rPr lang="en-US" sz="2400" dirty="0">
                    <a:latin typeface="Times New Roman" pitchFamily="18" charset="0"/>
                    <a:cs typeface="Times New Roman" pitchFamily="18" charset="0"/>
                  </a:rPr>
                  <a:t>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definition of the phase currents as given </a:t>
                </a:r>
                <a:r>
                  <a:rPr lang="en-US" sz="2400" dirty="0" smtClean="0">
                    <a:latin typeface="Times New Roman" pitchFamily="18" charset="0"/>
                    <a:cs typeface="Times New Roman" pitchFamily="18" charset="0"/>
                  </a:rPr>
                  <a:t>by</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Equation </a:t>
                </a:r>
                <a:r>
                  <a:rPr lang="en-US" sz="2400" dirty="0">
                    <a:latin typeface="Times New Roman" pitchFamily="18" charset="0"/>
                    <a:cs typeface="Times New Roman" pitchFamily="18" charset="0"/>
                  </a:rPr>
                  <a:t>(43).</a:t>
                </a:r>
              </a:p>
              <a:p>
                <a:endParaRPr lang="en-US" sz="12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(48)</a:t>
                </a:r>
              </a:p>
              <a:p>
                <a:pPr algn="just"/>
                <a:endParaRPr lang="en-US" sz="12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572400"/>
                <a:ext cx="8229600" cy="4723857"/>
              </a:xfrm>
              <a:prstGeom prst="rect">
                <a:avLst/>
              </a:prstGeom>
              <a:blipFill rotWithShape="1">
                <a:blip r:embed="rId2"/>
                <a:stretch>
                  <a:fillRect l="-1111" t="-103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37"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6"/>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7" y="2743200"/>
            <a:ext cx="9144000" cy="1138773"/>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a:p>
            <a:pPr marL="342900" indent="-342900">
              <a:buFont typeface="Arial" pitchFamily="34" charset="0"/>
              <a:buChar char="•"/>
            </a:pPr>
            <a:r>
              <a:rPr lang="en-US" sz="2000" b="1" dirty="0" smtClean="0">
                <a:solidFill>
                  <a:srgbClr val="FF0000"/>
                </a:solidFill>
              </a:rPr>
              <a:t>&lt;Kevin’s example of sequential components not being equal to phase components. In any commercial tool, often diagonal components are ignored&gt;</a:t>
            </a:r>
            <a:endParaRPr lang="en-US" sz="20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02635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xmlns:a14="http://schemas.microsoft.com/office/drawing/2010/main">
        <mc:Choice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shows 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3"/>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2" name="TextBox 1"/>
          <p:cNvSpPr txBox="1"/>
          <p:nvPr/>
        </p:nvSpPr>
        <p:spPr>
          <a:xfrm>
            <a:off x="5029200" y="6015770"/>
            <a:ext cx="14859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3"/>
                <a:stretch>
                  <a:fillRect l="-1212" t="-404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4"/>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b="1" u="sng"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1" name="Group 10"/>
          <p:cNvGrpSpPr/>
          <p:nvPr/>
        </p:nvGrpSpPr>
        <p:grpSpPr>
          <a:xfrm>
            <a:off x="1574339" y="3352800"/>
            <a:ext cx="5740861" cy="3217784"/>
            <a:chOff x="2094014" y="3278326"/>
            <a:chExt cx="5740861" cy="3217784"/>
          </a:xfrm>
        </p:grpSpPr>
        <p:grpSp>
          <p:nvGrpSpPr>
            <p:cNvPr id="10" name="Group 9"/>
            <p:cNvGrpSpPr/>
            <p:nvPr/>
          </p:nvGrpSpPr>
          <p:grpSpPr>
            <a:xfrm>
              <a:off x="2651929" y="3278326"/>
              <a:ext cx="5182946" cy="3145189"/>
              <a:chOff x="2133600" y="3158163"/>
              <a:chExt cx="5563946" cy="3345244"/>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7" name="TextBox 6"/>
            <p:cNvSpPr txBox="1"/>
            <p:nvPr/>
          </p:nvSpPr>
          <p:spPr>
            <a:xfrm>
              <a:off x="2094014" y="6096000"/>
              <a:ext cx="14097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7.0, 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3"/>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dirty="0" smtClean="0"/>
              <a:t>Shunt </a:t>
            </a:r>
            <a:r>
              <a:rPr lang="en-US" sz="3100" dirty="0"/>
              <a:t>Admittance of Overhead Parallel </a:t>
            </a:r>
            <a:r>
              <a:rPr lang="en-US" sz="3100" dirty="0" smtClean="0"/>
              <a:t>Lines</a:t>
            </a:r>
          </a:p>
          <a:p>
            <a:pPr>
              <a:spcAft>
                <a:spcPts val="600"/>
              </a:spcAft>
            </a:pPr>
            <a:r>
              <a:rPr lang="en-US" sz="3100" b="1" u="sng" dirty="0" smtClean="0"/>
              <a:t>General Voltage Drop Equation</a:t>
            </a:r>
            <a:endParaRPr lang="en-US"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a:p>
            <a:pPr algn="ctr"/>
            <a:r>
              <a:rPr lang="en-US" sz="3200" dirty="0" smtClean="0">
                <a:latin typeface="Times New Roman" pitchFamily="18" charset="0"/>
                <a:cs typeface="Times New Roman" pitchFamily="18" charset="0"/>
              </a:rPr>
              <a:t>General Voltage Drop Equation</a:t>
            </a:r>
          </a:p>
        </p:txBody>
      </p:sp>
      <p:sp>
        <p:nvSpPr>
          <p:cNvPr id="4" name="TextBox 3"/>
          <p:cNvSpPr txBox="1"/>
          <p:nvPr/>
        </p:nvSpPr>
        <p:spPr>
          <a:xfrm>
            <a:off x="381000" y="2133600"/>
            <a:ext cx="8382000" cy="347787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shunt admittance of a line consists of the conductance and the capacitive susceptance.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conductance is usually ignored because it is very small  compared to the capacitive susceptance.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capacitance of a line is the result of the potential difference between conductors.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2365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90600"/>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6" name="TextBox 5"/>
          <p:cNvSpPr txBox="1"/>
          <p:nvPr/>
        </p:nvSpPr>
        <p:spPr>
          <a:xfrm>
            <a:off x="6477000" y="5743545"/>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
        <p:nvSpPr>
          <p:cNvPr id="8" name="TextBox 7"/>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939225"/>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field of a charged round conductor</a:t>
            </a:r>
          </a:p>
        </p:txBody>
      </p:sp>
      <p:sp>
        <p:nvSpPr>
          <p:cNvPr id="7" name="TextBox 6"/>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1676400"/>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2713636" y="5559132"/>
                <a:ext cx="4648200"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713636" y="5559132"/>
                <a:ext cx="4648200" cy="589970"/>
              </a:xfrm>
              <a:prstGeom prst="rect">
                <a:avLst/>
              </a:prstGeom>
              <a:blipFill rotWithShape="1">
                <a:blip r:embed="rId4"/>
                <a:stretch>
                  <a:fillRect/>
                </a:stretch>
              </a:blipFill>
            </p:spPr>
            <p:txBody>
              <a:bodyPr/>
              <a:lstStyle/>
              <a:p>
                <a:r>
                  <a:rPr lang="en-US">
                    <a:noFill/>
                  </a:rPr>
                  <a:t> </a:t>
                </a:r>
              </a:p>
            </p:txBody>
          </p:sp>
        </mc:Fallback>
      </mc:AlternateContent>
      <p:sp>
        <p:nvSpPr>
          <p:cNvPr id="6" name="TextBox 5"/>
          <p:cNvSpPr txBox="1"/>
          <p:nvPr/>
        </p:nvSpPr>
        <p:spPr>
          <a:xfrm>
            <a:off x="1295400" y="4457888"/>
            <a:ext cx="140355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a:p>
            <a:pPr algn="ctr"/>
            <a:r>
              <a:rPr lang="en-US" sz="3200" dirty="0" smtClean="0">
                <a:latin typeface="Times New Roman" pitchFamily="18" charset="0"/>
                <a:cs typeface="Times New Roman" pitchFamily="18" charset="0"/>
              </a:rPr>
              <a:t>General Voltage Drop Equation</a:t>
            </a: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3"/>
                <a:stretch>
                  <a:fillRect l="-912" t="-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2608762"/>
                <a:ext cx="8458200" cy="417601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m:rPr>
                              <m:sty m:val="p"/>
                            </m:rPr>
                            <a:rPr lang="en-US" sz="2000">
                              <a:latin typeface="Cambria Math"/>
                            </a:rPr>
                            <m:t>λ</m:t>
                          </m:r>
                        </m:e>
                        <m:sub>
                          <m:r>
                            <a:rPr lang="en-US" sz="2000" i="1">
                              <a:latin typeface="Cambria Math"/>
                            </a:rPr>
                            <m:t>𝑖</m:t>
                          </m:r>
                        </m:sub>
                      </m:sSub>
                      <m:r>
                        <a:rPr lang="en-US" sz="2000" i="1">
                          <a:latin typeface="Cambria Math"/>
                        </a:rPr>
                        <m:t>=</m:t>
                      </m:r>
                    </m:oMath>
                  </m:oMathPara>
                </a14:m>
                <a:endParaRPr lang="en-US" sz="2000" i="1" dirty="0" smtClean="0">
                  <a:latin typeface="Cambria Math"/>
                </a:endParaRPr>
              </a:p>
              <a:p>
                <a14:m>
                  <m:oMath xmlns:m="http://schemas.openxmlformats.org/officeDocument/2006/math">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r>
                      <a:rPr lang="en-US" sz="2000" i="1">
                        <a:latin typeface="Cambria Math"/>
                      </a:rPr>
                      <m:t>∙</m:t>
                    </m:r>
                    <m:d>
                      <m:dPr>
                        <m:ctrlPr>
                          <a:rPr lang="en-US" sz="2000" i="1" smtClean="0">
                            <a:latin typeface="Cambria Math"/>
                          </a:rPr>
                        </m:ctrlPr>
                      </m:dPr>
                      <m:e>
                        <m:sSub>
                          <m:sSubPr>
                            <m:ctrlPr>
                              <a:rPr lang="en-US" sz="2000" i="1">
                                <a:latin typeface="Cambria Math"/>
                              </a:rPr>
                            </m:ctrlPr>
                          </m:sSubPr>
                          <m:e>
                            <m:r>
                              <a:rPr lang="en-US" sz="2000" i="1">
                                <a:latin typeface="Cambria Math"/>
                              </a:rPr>
                              <m:t> </m:t>
                            </m:r>
                            <m:r>
                              <a:rPr lang="en-US" sz="2000" i="1">
                                <a:latin typeface="Cambria Math"/>
                              </a:rPr>
                              <m:t>𝐼</m:t>
                            </m:r>
                          </m:e>
                          <m:sub>
                            <m:r>
                              <a:rPr lang="en-US" sz="2000" i="1">
                                <a:latin typeface="Cambria Math"/>
                              </a:rPr>
                              <m:t>1</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1</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2</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e>
                    </m:d>
                  </m:oMath>
                </a14:m>
                <a:r>
                  <a:rPr lang="en-US" sz="2000" dirty="0"/>
                  <a:t> </a:t>
                </a:r>
                <a:r>
                  <a:rPr lang="en-US" sz="2000" dirty="0" smtClean="0">
                    <a:latin typeface="Times New Roman" pitchFamily="18" charset="0"/>
                    <a:cs typeface="Times New Roman" pitchFamily="18" charset="0"/>
                  </a:rPr>
                  <a:t>W-T/m   </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a:t>
                </a:r>
              </a:p>
              <a:p>
                <a:endParaRPr lang="en-US" sz="2000" dirty="0" smtClean="0"/>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r>
                  <a:rPr lang="en-US" sz="2000" dirty="0"/>
                  <a:t>	</a:t>
                </a:r>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2608762"/>
                <a:ext cx="8458200" cy="4176015"/>
              </a:xfrm>
              <a:prstGeom prst="rect">
                <a:avLst/>
              </a:prstGeom>
              <a:blipFill rotWithShape="1">
                <a:blip r:embed="rId4"/>
                <a:stretch>
                  <a:fillRect l="-1081" t="-1168" r="-432"/>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Parallel </a:t>
            </a:r>
            <a:r>
              <a:rPr lang="en-US" sz="3100" b="1" u="sng" dirty="0" smtClean="0"/>
              <a:t>Lines</a:t>
            </a:r>
          </a:p>
          <a:p>
            <a:pPr>
              <a:spcAft>
                <a:spcPts val="600"/>
              </a:spcAft>
            </a:pPr>
            <a:r>
              <a:rPr lang="en-US" sz="3100" dirty="0" smtClean="0"/>
              <a:t>General Voltage Drop 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1620879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grpSp>
        <p:nvGrpSpPr>
          <p:cNvPr id="8" name="Group 7"/>
          <p:cNvGrpSpPr/>
          <p:nvPr/>
        </p:nvGrpSpPr>
        <p:grpSpPr>
          <a:xfrm>
            <a:off x="354367" y="1708297"/>
            <a:ext cx="7962900" cy="4692503"/>
            <a:chOff x="354367" y="1610380"/>
            <a:chExt cx="7962900" cy="4692503"/>
          </a:xfrm>
        </p:grpSpPr>
        <p:sp>
          <p:nvSpPr>
            <p:cNvPr id="4" name="TextBox 3"/>
            <p:cNvSpPr txBox="1"/>
            <p:nvPr/>
          </p:nvSpPr>
          <p:spPr>
            <a:xfrm>
              <a:off x="354367" y="1610380"/>
              <a:ext cx="3836633"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p>
          </p:txBody>
        </p:sp>
        <mc:AlternateContent xmlns:mc="http://schemas.openxmlformats.org/markup-compatibility/2006" xmlns:a14="http://schemas.microsoft.com/office/drawing/2010/main">
          <mc:Choice Requires="a14">
            <p:sp>
              <p:nvSpPr>
                <p:cNvPr id="5" name="Rectangle 4"/>
                <p:cNvSpPr/>
                <p:nvPr/>
              </p:nvSpPr>
              <p:spPr>
                <a:xfrm>
                  <a:off x="773467" y="2133600"/>
                  <a:ext cx="7543800" cy="4169283"/>
                </a:xfrm>
                <a:prstGeom prst="rect">
                  <a:avLst/>
                </a:prstGeom>
              </p:spPr>
              <p:txBody>
                <a:bodyPr wrap="square">
                  <a:spAutoFit/>
                </a:bodyPr>
                <a:lstStyle/>
                <a:p>
                  <a:pPr>
                    <a:spcAft>
                      <a:spcPts val="1800"/>
                    </a:spcAft>
                  </a:pPr>
                  <a14:m>
                    <m:oMath xmlns:m="http://schemas.openxmlformats.org/officeDocument/2006/math">
                      <m:r>
                        <a:rPr lang="en-US" sz="2400" i="1">
                          <a:latin typeface="Cambria Math"/>
                        </a:rPr>
                        <m:t>𝜀</m:t>
                      </m:r>
                      <m:r>
                        <a:rPr lang="en-US" sz="2400" i="1">
                          <a:latin typeface="Cambria Math"/>
                        </a:rPr>
                        <m:t>=</m:t>
                      </m:r>
                      <m:sSub>
                        <m:sSubPr>
                          <m:ctrlPr>
                            <a:rPr lang="en-US" sz="2400" i="1">
                              <a:latin typeface="Cambria Math"/>
                            </a:rPr>
                          </m:ctrlPr>
                        </m:sSubPr>
                        <m:e>
                          <m:r>
                            <a:rPr lang="en-US" sz="2400" i="1">
                              <a:latin typeface="Cambria Math"/>
                            </a:rPr>
                            <m:t>𝜀</m:t>
                          </m:r>
                        </m:e>
                        <m:sub>
                          <m:r>
                            <a:rPr lang="en-US" sz="2400" i="1">
                              <a:latin typeface="Cambria Math"/>
                            </a:rPr>
                            <m:t>0</m:t>
                          </m:r>
                        </m:sub>
                      </m:sSub>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permittivity of the medium</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0</m:t>
                          </m:r>
                        </m:sub>
                      </m:sSub>
                      <m:r>
                        <a:rPr lang="en-US" sz="2400" i="1">
                          <a:latin typeface="Cambria Math"/>
                        </a:rPr>
                        <m:t>=</m:t>
                      </m:r>
                    </m:oMath>
                  </a14:m>
                  <a:r>
                    <a:rPr lang="en-US" sz="2400" dirty="0">
                      <a:latin typeface="Times New Roman" pitchFamily="18" charset="0"/>
                      <a:cs typeface="Times New Roman" pitchFamily="18" charset="0"/>
                    </a:rPr>
                    <a:t>  permittivity of free space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=8.85×</m:t>
                      </m:r>
                      <m:sSup>
                        <m:sSupPr>
                          <m:ctrlPr>
                            <a:rPr lang="en-US" sz="2400" i="1">
                              <a:latin typeface="Cambria Math"/>
                            </a:rPr>
                          </m:ctrlPr>
                        </m:sSupPr>
                        <m:e>
                          <m:r>
                            <a:rPr lang="en-US" sz="2400" i="1">
                              <a:latin typeface="Cambria Math"/>
                            </a:rPr>
                            <m:t>10</m:t>
                          </m:r>
                        </m:e>
                        <m:sup>
                          <m:r>
                            <a:rPr lang="en-US" sz="2400" i="1">
                              <a:latin typeface="Cambria Math"/>
                            </a:rPr>
                            <m:t>−12</m:t>
                          </m:r>
                        </m:sup>
                      </m:sSup>
                      <m:r>
                        <a:rPr lang="en-US" sz="2400" i="1">
                          <a:latin typeface="Cambria Math"/>
                        </a:rPr>
                        <m:t>𝜇</m:t>
                      </m:r>
                    </m:oMath>
                  </a14:m>
                  <a:r>
                    <a:rPr lang="en-US" sz="2400" dirty="0">
                      <a:latin typeface="Times New Roman" pitchFamily="18" charset="0"/>
                      <a:cs typeface="Times New Roman" pitchFamily="18" charset="0"/>
                    </a:rPr>
                    <a:t>F/meter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relative permittivity of the medium</a:t>
                  </a:r>
                </a:p>
                <a:p>
                  <a:pPr>
                    <a:spcAft>
                      <a:spcPts val="18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𝑞</m:t>
                          </m:r>
                        </m:e>
                        <m:sub>
                          <m:r>
                            <a:rPr lang="en-US" sz="2400" i="1">
                              <a:latin typeface="Cambria Math"/>
                            </a:rPr>
                            <m:t>𝑛</m:t>
                          </m:r>
                        </m:sub>
                      </m:sSub>
                      <m:r>
                        <a:rPr lang="en-US" sz="2400" i="1">
                          <a:latin typeface="Cambria Math"/>
                        </a:rPr>
                        <m:t>=</m:t>
                      </m:r>
                    </m:oMath>
                  </a14:m>
                  <a:r>
                    <a:rPr lang="en-US" sz="2400" dirty="0">
                      <a:latin typeface="Times New Roman" pitchFamily="18" charset="0"/>
                      <a:cs typeface="Times New Roman" pitchFamily="18" charset="0"/>
                    </a:rPr>
                    <a:t> charge density on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cb</a:t>
                  </a:r>
                  <a:r>
                    <a:rPr lang="en-US" sz="2400" dirty="0">
                      <a:latin typeface="Times New Roman" pitchFamily="18" charset="0"/>
                      <a:cs typeface="Times New Roman" pitchFamily="18" charset="0"/>
                    </a:rPr>
                    <a:t>/meter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𝑛𝑖</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𝑛𝑗</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𝑛𝑛</m:t>
                          </m:r>
                        </m:sub>
                      </m:sSub>
                      <m:r>
                        <a:rPr lang="en-US" sz="2400" i="1">
                          <a:latin typeface="Cambria Math"/>
                        </a:rPr>
                        <m:t>=</m:t>
                      </m:r>
                    </m:oMath>
                  </a14:m>
                  <a:r>
                    <a:rPr lang="en-US" sz="2400" dirty="0">
                      <a:latin typeface="Times New Roman" pitchFamily="18" charset="0"/>
                      <a:cs typeface="Times New Roman" pitchFamily="18" charset="0"/>
                    </a:rPr>
                    <a:t> radius (</a:t>
                  </a: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𝑛</m:t>
                          </m:r>
                        </m:sub>
                      </m:sSub>
                    </m:oMath>
                  </a14:m>
                  <a:r>
                    <a:rPr lang="en-US" sz="2400" dirty="0">
                      <a:latin typeface="Times New Roman" pitchFamily="18" charset="0"/>
                      <a:cs typeface="Times New Roman" pitchFamily="18" charset="0"/>
                    </a:rPr>
                    <a:t>) of conductor </a:t>
                  </a:r>
                  <a14:m>
                    <m:oMath xmlns:m="http://schemas.openxmlformats.org/officeDocument/2006/math">
                      <m:r>
                        <a:rPr lang="en-US" sz="2400" i="1">
                          <a:latin typeface="Cambria Math"/>
                        </a:rPr>
                        <m:t>𝑛</m:t>
                      </m:r>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73467" y="2133600"/>
                  <a:ext cx="7543800" cy="4169283"/>
                </a:xfrm>
                <a:prstGeom prst="rect">
                  <a:avLst/>
                </a:prstGeom>
                <a:blipFill rotWithShape="1">
                  <a:blip r:embed="rId3"/>
                  <a:stretch>
                    <a:fillRect l="-243" t="-1170" b="-585"/>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extBox 6"/>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3241917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2458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6" name="TextBox 5"/>
          <p:cNvSpPr txBox="1"/>
          <p:nvPr/>
        </p:nvSpPr>
        <p:spPr>
          <a:xfrm>
            <a:off x="6629400" y="5869632"/>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latin typeface="Times New Roman" pitchFamily="18" charset="0"/>
                    <a:cs typeface="Times New Roman" pitchFamily="18" charset="0"/>
                  </a:rPr>
                  <a:t>(64)</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latin typeface="Times New Roman" pitchFamily="18" charset="0"/>
                    <a:cs typeface="Times New Roman" pitchFamily="18" charset="0"/>
                  </a:rPr>
                  <a:t>(65)</a:t>
                </a:r>
              </a:p>
            </p:txBody>
          </p:sp>
        </mc:Choice>
        <mc:Fallback xmlns="">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3"/>
                <a:stretch>
                  <a:fillRect t="-1901" b="-6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64</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3"/>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smtClean="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8000" dirty="0"/>
              <a:t>Concentric Neutral Cable</a:t>
            </a:r>
          </a:p>
          <a:p>
            <a:pPr lvl="2"/>
            <a:r>
              <a:rPr lang="en-US" sz="8000" dirty="0"/>
              <a:t>  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5" name="TextBox 4"/>
          <p:cNvSpPr txBox="1"/>
          <p:nvPr/>
        </p:nvSpPr>
        <p:spPr>
          <a:xfrm>
            <a:off x="5791200" y="62484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3"/>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extBox 6"/>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372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xmlns="">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(72)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3"/>
                <a:stretch>
                  <a:fillRect l="-104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3"/>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4"/>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3" algn="ctr"/>
            <a:r>
              <a:rPr lang="en-US" sz="3200" dirty="0">
                <a:latin typeface="Times New Roman" pitchFamily="18" charset="0"/>
                <a:cs typeface="Times New Roman" pitchFamily="18" charset="0"/>
              </a:rPr>
              <a:t>Concentric Neutral Distances </a:t>
            </a:r>
          </a:p>
        </p:txBody>
      </p:sp>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5" name="TextBox 4"/>
          <p:cNvSpPr txBox="1"/>
          <p:nvPr/>
        </p:nvSpPr>
        <p:spPr>
          <a:xfrm>
            <a:off x="5809376" y="5607806"/>
            <a:ext cx="2971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this 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3"/>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1636091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767966"/>
                <a:ext cx="8382000" cy="512230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800100" lvl="4" indent="-342900" algn="just">
                  <a:buFont typeface="Wingdings" pitchFamily="2" charset="2"/>
                  <a:buChar char="Ø"/>
                </a:pPr>
                <a:r>
                  <a:rPr lang="en-US" sz="2000" dirty="0" smtClean="0">
                    <a:latin typeface="Times New Roman" pitchFamily="18" charset="0"/>
                    <a:cs typeface="Times New Roman" pitchFamily="18" charset="0"/>
                  </a:rPr>
                  <a:t>Frequency is 60 Hz</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767966"/>
                <a:ext cx="8382000" cy="5122300"/>
              </a:xfrm>
              <a:prstGeom prst="rect">
                <a:avLst/>
              </a:prstGeom>
              <a:blipFill rotWithShape="1">
                <a:blip r:embed="rId3"/>
                <a:stretch>
                  <a:fillRect l="-1018" t="-952"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76</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3"/>
                <a:stretch>
                  <a:fillRect l="-945" t="-11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371600" y="5410200"/>
                <a:ext cx="7124700" cy="978794"/>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1371600" y="5410200"/>
                <a:ext cx="7124700" cy="978794"/>
              </a:xfrm>
              <a:prstGeom prst="rect">
                <a:avLst/>
              </a:prstGeom>
              <a:blipFill rotWithShape="1">
                <a:blip r:embed="rId4"/>
                <a:stretch>
                  <a:fillRect l="-1283" t="-3125" b="-131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3033184"/>
            <a:ext cx="3276600" cy="3367616"/>
          </a:xfrm>
          <a:prstGeom prst="rect">
            <a:avLst/>
          </a:prstGeom>
        </p:spPr>
      </p:pic>
      <p:sp>
        <p:nvSpPr>
          <p:cNvPr id="5" name="TextBox 4"/>
          <p:cNvSpPr txBox="1"/>
          <p:nvPr/>
        </p:nvSpPr>
        <p:spPr>
          <a:xfrm>
            <a:off x="5791200" y="5774322"/>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b="1" u="sng"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3"/>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339725" lvl="2" indent="-339725">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3"/>
                <a:stretch>
                  <a:fillRect l="-1047" t="-1043"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err="1" smtClean="0">
                    <a:latin typeface="Times New Roman" pitchFamily="18" charset="0"/>
                    <a:cs typeface="Times New Roman" pitchFamily="18" charset="0"/>
                  </a:rPr>
                  <a:t>Polyethlyene</a:t>
                </a:r>
                <a:r>
                  <a:rPr lang="en-US" sz="2400" dirty="0" smtClean="0">
                    <a:latin typeface="Times New Roman" pitchFamily="18" charset="0"/>
                    <a:cs typeface="Times New Roman" pitchFamily="18" charset="0"/>
                  </a:rPr>
                  <a:t>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3"/>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61"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98215954"/>
              </p:ext>
            </p:extLst>
          </p:nvPr>
        </p:nvGraphicFramePr>
        <p:xfrm>
          <a:off x="609600" y="2057400"/>
          <a:ext cx="8153400" cy="2944368"/>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Material</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Relative Permittivity</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Polyvinyl Chloride (PVC)</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3.4-8.0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Ethylene-Propylene Rubber (EPR)</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2.5-3.5</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Polyethylene (PE)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2.5-2.6</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Cross-Linked Polyethylene (XLPE)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2.3-6.0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609600" y="1695271"/>
                <a:ext cx="8305800" cy="1200329"/>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tape-shielded  cable is shown in Figure 14.0.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xmlns="">
          <p:sp>
            <p:nvSpPr>
              <p:cNvPr id="5" name="TextBox 4"/>
              <p:cNvSpPr txBox="1">
                <a:spLocks noRot="1" noChangeAspect="1" noMove="1" noResize="1" noEditPoints="1" noAdjustHandles="1" noChangeArrowheads="1" noChangeShapeType="1" noTextEdit="1"/>
              </p:cNvSpPr>
              <p:nvPr/>
            </p:nvSpPr>
            <p:spPr>
              <a:xfrm>
                <a:off x="609600" y="1695271"/>
                <a:ext cx="8305800" cy="1200329"/>
              </a:xfrm>
              <a:prstGeom prst="rect">
                <a:avLst/>
              </a:prstGeom>
              <a:blipFill rotWithShape="1">
                <a:blip r:embed="rId3"/>
                <a:stretch>
                  <a:fillRect l="-954" t="-4061" b="-10660"/>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4" name="TextBox 3"/>
          <p:cNvSpPr txBox="1"/>
          <p:nvPr/>
        </p:nvSpPr>
        <p:spPr>
          <a:xfrm>
            <a:off x="6019800" y="570022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14.0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the relative permittivity of Table 1.0 will apply.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3"/>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xmlns:a14="http://schemas.microsoft.com/office/drawing/2010/main">
          <mc:Choice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4"/>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88</a:t>
            </a:fld>
            <a:endParaRPr lang="en-US" dirty="0"/>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xmlns:a14="http://schemas.microsoft.com/office/drawing/2010/main">
          <mc:Choice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4"/>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89</a:t>
            </a:fld>
            <a:endParaRPr lang="en-US"/>
          </a:p>
        </p:txBody>
      </p:sp>
      <p:sp>
        <p:nvSpPr>
          <p:cNvPr id="12" name="TextBox 11"/>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Transposed 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assumptions made for High-Voltage Transmission lines:</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series impedance per phase of a transposed three-phase line consisting of one conductor per phase is given by (assuming 60 Hz):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584667"/>
                <a:ext cx="9144000" cy="587533"/>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584667"/>
                <a:ext cx="9144000" cy="587533"/>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90</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a:t>
            </a:r>
            <a:r>
              <a:rPr lang="en-US" sz="8000" b="1" u="sng" dirty="0" smtClean="0"/>
              <a:t>Impedance</a:t>
            </a:r>
            <a:endParaRPr lang="en-US" sz="8000" b="1" u="sng"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err="1" smtClean="0">
                <a:latin typeface="Times New Roman" pitchFamily="18" charset="0"/>
                <a:cs typeface="Times New Roman" pitchFamily="18" charset="0"/>
              </a:rPr>
              <a:t>impedence</a:t>
            </a:r>
            <a:r>
              <a:rPr lang="en-US" sz="2400" dirty="0" smtClean="0">
                <a:latin typeface="Times New Roman" pitchFamily="18" charset="0"/>
                <a:cs typeface="Times New Roman" pitchFamily="18" charset="0"/>
              </a:rPr>
              <a:t>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92</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quite simple.</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Effect transition="in" filter="dissolve">
                                      <p:cBhvr>
                                        <p:cTn id="1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3"/>
                  <a:stretch>
                    <a:fillRect b="-84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4"/>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Three Phase Transformer Models</a:t>
            </a:r>
          </a:p>
          <a:p>
            <a:r>
              <a:rPr lang="en-US" dirty="0"/>
              <a:t>Center –Tapped Transformers and </a:t>
            </a:r>
            <a:r>
              <a:rPr lang="en-US" dirty="0" err="1" smtClean="0"/>
              <a:t>Secondaries</a:t>
            </a:r>
            <a:endParaRPr lang="en-US" dirty="0" smtClean="0"/>
          </a:p>
          <a:p>
            <a:r>
              <a:rPr lang="en-US" dirty="0"/>
              <a:t>IEEE Test Systems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5741623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a:t>Part 3: Three Phase Transformer Models</a:t>
            </a:r>
          </a:p>
          <a:p>
            <a:endParaRPr lang="en-US" dirty="0" smtClean="0"/>
          </a:p>
          <a:p>
            <a:r>
              <a:rPr lang="en-US" dirty="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Test Systems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27858434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879406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2712</TotalTime>
  <Words>14498</Words>
  <Application>Microsoft Office PowerPoint</Application>
  <PresentationFormat>On-screen Show (4:3)</PresentationFormat>
  <Paragraphs>3330</Paragraphs>
  <Slides>269</Slides>
  <Notes>176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269</vt:i4>
      </vt:variant>
    </vt:vector>
  </HeadingPairs>
  <TitlesOfParts>
    <vt:vector size="271"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Substation and Distribution Automation Module 2  </vt:lpstr>
      <vt:lpstr>Module 1 Overview</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IEEE Test Systems </vt:lpstr>
      <vt:lpstr>PowerPoint Presentation</vt:lpstr>
      <vt:lpstr>PowerPoint Presentation</vt:lpstr>
      <vt:lpstr>PowerPoint Presentation</vt:lpstr>
      <vt:lpstr>PowerPoint Presentation</vt:lpstr>
      <vt:lpstr>Module 2 Concluding Comments</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 Schneider, Kevin</dc:creator>
  <cp:lastModifiedBy>Staff</cp:lastModifiedBy>
  <cp:revision>211</cp:revision>
  <dcterms:created xsi:type="dcterms:W3CDTF">2006-08-16T00:00:00Z</dcterms:created>
  <dcterms:modified xsi:type="dcterms:W3CDTF">2011-12-29T15:56:23Z</dcterms:modified>
</cp:coreProperties>
</file>